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67" r:id="rId3"/>
    <p:sldId id="289" r:id="rId4"/>
    <p:sldId id="290" r:id="rId5"/>
    <p:sldId id="291" r:id="rId6"/>
    <p:sldId id="292" r:id="rId7"/>
    <p:sldId id="274" r:id="rId8"/>
    <p:sldId id="293" r:id="rId9"/>
    <p:sldId id="276" r:id="rId10"/>
    <p:sldId id="294" r:id="rId11"/>
    <p:sldId id="323" r:id="rId12"/>
    <p:sldId id="316" r:id="rId13"/>
    <p:sldId id="312" r:id="rId14"/>
    <p:sldId id="313" r:id="rId15"/>
    <p:sldId id="314" r:id="rId16"/>
    <p:sldId id="315" r:id="rId17"/>
    <p:sldId id="325" r:id="rId18"/>
    <p:sldId id="326" r:id="rId19"/>
    <p:sldId id="330" r:id="rId20"/>
    <p:sldId id="331" r:id="rId21"/>
    <p:sldId id="318" r:id="rId22"/>
    <p:sldId id="320" r:id="rId23"/>
    <p:sldId id="332" r:id="rId24"/>
    <p:sldId id="317" r:id="rId25"/>
  </p:sldIdLst>
  <p:sldSz cx="12192000" cy="6858000"/>
  <p:notesSz cx="6889750" cy="100218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132" autoAdjust="0"/>
    <p:restoredTop sz="88007" autoAdjust="0"/>
  </p:normalViewPr>
  <p:slideViewPr>
    <p:cSldViewPr snapToGrid="0">
      <p:cViewPr varScale="1">
        <p:scale>
          <a:sx n="63" d="100"/>
          <a:sy n="63" d="100"/>
        </p:scale>
        <p:origin x="930" y="72"/>
      </p:cViewPr>
      <p:guideLst/>
    </p:cSldViewPr>
  </p:slideViewPr>
  <p:notesTextViewPr>
    <p:cViewPr>
      <p:scale>
        <a:sx n="200" d="100"/>
        <a:sy n="2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5558" cy="502835"/>
          </a:xfrm>
          <a:prstGeom prst="rect">
            <a:avLst/>
          </a:prstGeom>
        </p:spPr>
        <p:txBody>
          <a:bodyPr vert="horz" lIns="96634" tIns="48317" rIns="96634" bIns="48317" rtlCol="0"/>
          <a:lstStyle>
            <a:lvl1pPr algn="l">
              <a:defRPr sz="1300"/>
            </a:lvl1pPr>
          </a:lstStyle>
          <a:p>
            <a:endParaRPr lang="en-GB"/>
          </a:p>
        </p:txBody>
      </p:sp>
      <p:sp>
        <p:nvSpPr>
          <p:cNvPr id="3" name="Date Placeholder 2"/>
          <p:cNvSpPr>
            <a:spLocks noGrp="1"/>
          </p:cNvSpPr>
          <p:nvPr>
            <p:ph type="dt" idx="1"/>
          </p:nvPr>
        </p:nvSpPr>
        <p:spPr>
          <a:xfrm>
            <a:off x="3902597" y="0"/>
            <a:ext cx="2985558" cy="502835"/>
          </a:xfrm>
          <a:prstGeom prst="rect">
            <a:avLst/>
          </a:prstGeom>
        </p:spPr>
        <p:txBody>
          <a:bodyPr vert="horz" lIns="96634" tIns="48317" rIns="96634" bIns="48317" rtlCol="0"/>
          <a:lstStyle>
            <a:lvl1pPr algn="r">
              <a:defRPr sz="1300"/>
            </a:lvl1pPr>
          </a:lstStyle>
          <a:p>
            <a:fld id="{3B18525C-6B70-4616-9820-2CF82FFE2A79}" type="datetimeFigureOut">
              <a:rPr lang="en-GB" smtClean="0"/>
              <a:t>06/01/2018</a:t>
            </a:fld>
            <a:endParaRPr lang="en-GB"/>
          </a:p>
        </p:txBody>
      </p:sp>
      <p:sp>
        <p:nvSpPr>
          <p:cNvPr id="4" name="Slide Image Placeholder 3"/>
          <p:cNvSpPr>
            <a:spLocks noGrp="1" noRot="1" noChangeAspect="1"/>
          </p:cNvSpPr>
          <p:nvPr>
            <p:ph type="sldImg" idx="2"/>
          </p:nvPr>
        </p:nvSpPr>
        <p:spPr>
          <a:xfrm>
            <a:off x="438150" y="1252538"/>
            <a:ext cx="6013450" cy="3382962"/>
          </a:xfrm>
          <a:prstGeom prst="rect">
            <a:avLst/>
          </a:prstGeom>
          <a:noFill/>
          <a:ln w="12700">
            <a:solidFill>
              <a:prstClr val="black"/>
            </a:solidFill>
          </a:ln>
        </p:spPr>
        <p:txBody>
          <a:bodyPr vert="horz" lIns="96634" tIns="48317" rIns="96634" bIns="48317" rtlCol="0" anchor="ctr"/>
          <a:lstStyle/>
          <a:p>
            <a:endParaRPr lang="en-GB"/>
          </a:p>
        </p:txBody>
      </p:sp>
      <p:sp>
        <p:nvSpPr>
          <p:cNvPr id="5" name="Notes Placeholder 4"/>
          <p:cNvSpPr>
            <a:spLocks noGrp="1"/>
          </p:cNvSpPr>
          <p:nvPr>
            <p:ph type="body" sz="quarter" idx="3"/>
          </p:nvPr>
        </p:nvSpPr>
        <p:spPr>
          <a:xfrm>
            <a:off x="688975" y="4823034"/>
            <a:ext cx="5511800" cy="3946118"/>
          </a:xfrm>
          <a:prstGeom prst="rect">
            <a:avLst/>
          </a:prstGeom>
        </p:spPr>
        <p:txBody>
          <a:bodyPr vert="horz" lIns="96634" tIns="48317" rIns="96634" bIns="4831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519055"/>
            <a:ext cx="2985558" cy="502834"/>
          </a:xfrm>
          <a:prstGeom prst="rect">
            <a:avLst/>
          </a:prstGeom>
        </p:spPr>
        <p:txBody>
          <a:bodyPr vert="horz" lIns="96634" tIns="48317" rIns="96634" bIns="48317" rtlCol="0" anchor="b"/>
          <a:lstStyle>
            <a:lvl1pPr algn="l">
              <a:defRPr sz="1300"/>
            </a:lvl1pPr>
          </a:lstStyle>
          <a:p>
            <a:endParaRPr lang="en-GB"/>
          </a:p>
        </p:txBody>
      </p:sp>
      <p:sp>
        <p:nvSpPr>
          <p:cNvPr id="7" name="Slide Number Placeholder 6"/>
          <p:cNvSpPr>
            <a:spLocks noGrp="1"/>
          </p:cNvSpPr>
          <p:nvPr>
            <p:ph type="sldNum" sz="quarter" idx="5"/>
          </p:nvPr>
        </p:nvSpPr>
        <p:spPr>
          <a:xfrm>
            <a:off x="3902597" y="9519055"/>
            <a:ext cx="2985558" cy="502834"/>
          </a:xfrm>
          <a:prstGeom prst="rect">
            <a:avLst/>
          </a:prstGeom>
        </p:spPr>
        <p:txBody>
          <a:bodyPr vert="horz" lIns="96634" tIns="48317" rIns="96634" bIns="48317" rtlCol="0" anchor="b"/>
          <a:lstStyle>
            <a:lvl1pPr algn="r">
              <a:defRPr sz="1300"/>
            </a:lvl1pPr>
          </a:lstStyle>
          <a:p>
            <a:fld id="{93F6EEE3-AD53-41D3-B2BB-47C489C7D13C}" type="slidenum">
              <a:rPr lang="en-GB" smtClean="0"/>
              <a:t>‹#›</a:t>
            </a:fld>
            <a:endParaRPr lang="en-GB"/>
          </a:p>
        </p:txBody>
      </p:sp>
    </p:spTree>
    <p:extLst>
      <p:ext uri="{BB962C8B-B14F-4D97-AF65-F5344CB8AC3E}">
        <p14:creationId xmlns:p14="http://schemas.microsoft.com/office/powerpoint/2010/main" val="6578864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338">
              <a:defRPr/>
            </a:pPr>
            <a:r>
              <a:rPr lang="en-GB" dirty="0"/>
              <a:t>This lesson should take  about 2.5 - 3 hours.</a:t>
            </a:r>
          </a:p>
        </p:txBody>
      </p:sp>
      <p:sp>
        <p:nvSpPr>
          <p:cNvPr id="4" name="Slide Number Placeholder 3"/>
          <p:cNvSpPr>
            <a:spLocks noGrp="1"/>
          </p:cNvSpPr>
          <p:nvPr>
            <p:ph type="sldNum" sz="quarter" idx="10"/>
          </p:nvPr>
        </p:nvSpPr>
        <p:spPr/>
        <p:txBody>
          <a:bodyPr/>
          <a:lstStyle/>
          <a:p>
            <a:fld id="{93F6EEE3-AD53-41D3-B2BB-47C489C7D13C}" type="slidenum">
              <a:rPr lang="en-GB" smtClean="0"/>
              <a:t>1</a:t>
            </a:fld>
            <a:endParaRPr lang="en-GB"/>
          </a:p>
        </p:txBody>
      </p:sp>
    </p:spTree>
    <p:extLst>
      <p:ext uri="{BB962C8B-B14F-4D97-AF65-F5344CB8AC3E}">
        <p14:creationId xmlns:p14="http://schemas.microsoft.com/office/powerpoint/2010/main" val="6967567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Ss</a:t>
            </a:r>
            <a:r>
              <a:rPr lang="en-GB" dirty="0"/>
              <a:t> practise the language with these predictions from experts.</a:t>
            </a:r>
          </a:p>
        </p:txBody>
      </p:sp>
      <p:sp>
        <p:nvSpPr>
          <p:cNvPr id="4" name="Slide Number Placeholder 3"/>
          <p:cNvSpPr>
            <a:spLocks noGrp="1"/>
          </p:cNvSpPr>
          <p:nvPr>
            <p:ph type="sldNum" sz="quarter" idx="10"/>
          </p:nvPr>
        </p:nvSpPr>
        <p:spPr/>
        <p:txBody>
          <a:bodyPr/>
          <a:lstStyle/>
          <a:p>
            <a:fld id="{93F6EEE3-AD53-41D3-B2BB-47C489C7D13C}" type="slidenum">
              <a:rPr lang="en-GB" smtClean="0"/>
              <a:t>10</a:t>
            </a:fld>
            <a:endParaRPr lang="en-GB"/>
          </a:p>
        </p:txBody>
      </p:sp>
    </p:spTree>
    <p:extLst>
      <p:ext uri="{BB962C8B-B14F-4D97-AF65-F5344CB8AC3E}">
        <p14:creationId xmlns:p14="http://schemas.microsoft.com/office/powerpoint/2010/main" val="24230048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Ss</a:t>
            </a:r>
            <a:r>
              <a:rPr lang="en-GB" dirty="0"/>
              <a:t> complete the matching task – the words can be cut up and matched to the definitions. KEY: a) 4    b) 2   c) 11   d) 1  e) 6   f) 5   g) 14  h) 12  </a:t>
            </a:r>
            <a:r>
              <a:rPr lang="en-GB" dirty="0" err="1"/>
              <a:t>i</a:t>
            </a:r>
            <a:r>
              <a:rPr lang="en-GB" dirty="0"/>
              <a:t>) 13  j) 10 k) 8</a:t>
            </a:r>
          </a:p>
          <a:p>
            <a:r>
              <a:rPr lang="en-GB" dirty="0"/>
              <a:t>l) 7  m) 3</a:t>
            </a:r>
          </a:p>
        </p:txBody>
      </p:sp>
      <p:sp>
        <p:nvSpPr>
          <p:cNvPr id="4" name="Slide Number Placeholder 3"/>
          <p:cNvSpPr>
            <a:spLocks noGrp="1"/>
          </p:cNvSpPr>
          <p:nvPr>
            <p:ph type="sldNum" sz="quarter" idx="10"/>
          </p:nvPr>
        </p:nvSpPr>
        <p:spPr/>
        <p:txBody>
          <a:bodyPr/>
          <a:lstStyle/>
          <a:p>
            <a:fld id="{93F6EEE3-AD53-41D3-B2BB-47C489C7D13C}" type="slidenum">
              <a:rPr lang="en-GB" smtClean="0"/>
              <a:t>11</a:t>
            </a:fld>
            <a:endParaRPr lang="en-GB"/>
          </a:p>
        </p:txBody>
      </p:sp>
    </p:spTree>
    <p:extLst>
      <p:ext uri="{BB962C8B-B14F-4D97-AF65-F5344CB8AC3E}">
        <p14:creationId xmlns:p14="http://schemas.microsoft.com/office/powerpoint/2010/main" val="1538026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Before you hand out the four texts (slides 17-20), organise the </a:t>
            </a:r>
            <a:r>
              <a:rPr lang="en-GB" dirty="0" err="1"/>
              <a:t>ss</a:t>
            </a:r>
            <a:r>
              <a:rPr lang="en-GB" dirty="0"/>
              <a:t> into groups of four. Ask all </a:t>
            </a:r>
            <a:r>
              <a:rPr lang="en-GB" dirty="0" err="1"/>
              <a:t>ss</a:t>
            </a:r>
            <a:r>
              <a:rPr lang="en-GB" dirty="0"/>
              <a:t> to talk about the 4 issues. Get feedback to see what they think so far. No need to give definitive answers.</a:t>
            </a:r>
          </a:p>
        </p:txBody>
      </p:sp>
      <p:sp>
        <p:nvSpPr>
          <p:cNvPr id="4" name="Slide Number Placeholder 3"/>
          <p:cNvSpPr>
            <a:spLocks noGrp="1"/>
          </p:cNvSpPr>
          <p:nvPr>
            <p:ph type="sldNum" sz="quarter" idx="10"/>
          </p:nvPr>
        </p:nvSpPr>
        <p:spPr/>
        <p:txBody>
          <a:bodyPr/>
          <a:lstStyle/>
          <a:p>
            <a:fld id="{93F6EEE3-AD53-41D3-B2BB-47C489C7D13C}" type="slidenum">
              <a:rPr lang="en-GB" smtClean="0"/>
              <a:t>12</a:t>
            </a:fld>
            <a:endParaRPr lang="en-GB"/>
          </a:p>
        </p:txBody>
      </p:sp>
    </p:spTree>
    <p:extLst>
      <p:ext uri="{BB962C8B-B14F-4D97-AF65-F5344CB8AC3E}">
        <p14:creationId xmlns:p14="http://schemas.microsoft.com/office/powerpoint/2010/main" val="8596677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Hand out the true/false questions (slides 13-16) for Text 1 to group 1, the true/false questions for Text 2 to group 2 and so and have pairs discuss. No need to go over answers. Then hand out the texts and </a:t>
            </a:r>
            <a:r>
              <a:rPr lang="en-GB" dirty="0" err="1"/>
              <a:t>ss</a:t>
            </a:r>
            <a:r>
              <a:rPr lang="en-GB" dirty="0"/>
              <a:t> read to check their answers. Now tell the groups they will be sharing the information from their article with other ss. Have them agree on the 4 key points to pass on. Now regroup the </a:t>
            </a:r>
            <a:r>
              <a:rPr lang="en-GB" dirty="0" err="1"/>
              <a:t>ss</a:t>
            </a:r>
            <a:r>
              <a:rPr lang="en-GB" dirty="0"/>
              <a:t> so that a s with text 1 and a s with text 2 and a s with text 3 and a s with text 4 sit together and share information.</a:t>
            </a:r>
          </a:p>
        </p:txBody>
      </p:sp>
      <p:sp>
        <p:nvSpPr>
          <p:cNvPr id="4" name="Slide Number Placeholder 3"/>
          <p:cNvSpPr>
            <a:spLocks noGrp="1"/>
          </p:cNvSpPr>
          <p:nvPr>
            <p:ph type="sldNum" sz="quarter" idx="10"/>
          </p:nvPr>
        </p:nvSpPr>
        <p:spPr/>
        <p:txBody>
          <a:bodyPr/>
          <a:lstStyle/>
          <a:p>
            <a:fld id="{93F6EEE3-AD53-41D3-B2BB-47C489C7D13C}" type="slidenum">
              <a:rPr lang="en-GB" smtClean="0"/>
              <a:t>13</a:t>
            </a:fld>
            <a:endParaRPr lang="en-GB"/>
          </a:p>
        </p:txBody>
      </p:sp>
    </p:spTree>
    <p:extLst>
      <p:ext uri="{BB962C8B-B14F-4D97-AF65-F5344CB8AC3E}">
        <p14:creationId xmlns:p14="http://schemas.microsoft.com/office/powerpoint/2010/main" val="12458073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3F6EEE3-AD53-41D3-B2BB-47C489C7D13C}" type="slidenum">
              <a:rPr lang="en-GB" smtClean="0"/>
              <a:t>17</a:t>
            </a:fld>
            <a:endParaRPr lang="en-GB"/>
          </a:p>
        </p:txBody>
      </p:sp>
    </p:spTree>
    <p:extLst>
      <p:ext uri="{BB962C8B-B14F-4D97-AF65-F5344CB8AC3E}">
        <p14:creationId xmlns:p14="http://schemas.microsoft.com/office/powerpoint/2010/main" val="9992893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3F6EEE3-AD53-41D3-B2BB-47C489C7D13C}" type="slidenum">
              <a:rPr lang="en-GB" smtClean="0"/>
              <a:t>18</a:t>
            </a:fld>
            <a:endParaRPr lang="en-GB"/>
          </a:p>
        </p:txBody>
      </p:sp>
    </p:spTree>
    <p:extLst>
      <p:ext uri="{BB962C8B-B14F-4D97-AF65-F5344CB8AC3E}">
        <p14:creationId xmlns:p14="http://schemas.microsoft.com/office/powerpoint/2010/main" val="18673916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3F6EEE3-AD53-41D3-B2BB-47C489C7D13C}" type="slidenum">
              <a:rPr lang="en-GB" smtClean="0"/>
              <a:t>19</a:t>
            </a:fld>
            <a:endParaRPr lang="en-GB"/>
          </a:p>
        </p:txBody>
      </p:sp>
    </p:spTree>
    <p:extLst>
      <p:ext uri="{BB962C8B-B14F-4D97-AF65-F5344CB8AC3E}">
        <p14:creationId xmlns:p14="http://schemas.microsoft.com/office/powerpoint/2010/main" val="38133139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3F6EEE3-AD53-41D3-B2BB-47C489C7D13C}" type="slidenum">
              <a:rPr lang="en-GB" smtClean="0"/>
              <a:t>20</a:t>
            </a:fld>
            <a:endParaRPr lang="en-GB"/>
          </a:p>
        </p:txBody>
      </p:sp>
    </p:spTree>
    <p:extLst>
      <p:ext uri="{BB962C8B-B14F-4D97-AF65-F5344CB8AC3E}">
        <p14:creationId xmlns:p14="http://schemas.microsoft.com/office/powerpoint/2010/main" val="25522314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Draw four columns on the board and place a chair in front of each.</a:t>
            </a:r>
          </a:p>
          <a:p>
            <a:r>
              <a:rPr lang="en-GB" dirty="0"/>
              <a:t>Tell </a:t>
            </a:r>
            <a:r>
              <a:rPr lang="en-GB" dirty="0" err="1"/>
              <a:t>ss</a:t>
            </a:r>
            <a:r>
              <a:rPr lang="en-GB" dirty="0"/>
              <a:t> you will sit on each chair in turn and read out a sentence. The sentences are about the future of robotics and automation in 2030. You will find them on slide 23. But before they listen to you reading the four sentences, ask them to make predictions about 2030 based on the pictures. Tell them to match the pictures to the chairs as you sit on each chair and read them out. Get feedback. </a:t>
            </a:r>
          </a:p>
          <a:p>
            <a:endParaRPr lang="en-GB" dirty="0"/>
          </a:p>
        </p:txBody>
      </p:sp>
      <p:sp>
        <p:nvSpPr>
          <p:cNvPr id="4" name="Slide Number Placeholder 3"/>
          <p:cNvSpPr>
            <a:spLocks noGrp="1"/>
          </p:cNvSpPr>
          <p:nvPr>
            <p:ph type="sldNum" sz="quarter" idx="10"/>
          </p:nvPr>
        </p:nvSpPr>
        <p:spPr/>
        <p:txBody>
          <a:bodyPr/>
          <a:lstStyle/>
          <a:p>
            <a:fld id="{93F6EEE3-AD53-41D3-B2BB-47C489C7D13C}" type="slidenum">
              <a:rPr lang="en-GB" smtClean="0"/>
              <a:t>21</a:t>
            </a:fld>
            <a:endParaRPr lang="en-GB"/>
          </a:p>
        </p:txBody>
      </p:sp>
    </p:spTree>
    <p:extLst>
      <p:ext uri="{BB962C8B-B14F-4D97-AF65-F5344CB8AC3E}">
        <p14:creationId xmlns:p14="http://schemas.microsoft.com/office/powerpoint/2010/main" val="16146073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Now sit on each chair and read out the sentences again and this time </a:t>
            </a:r>
            <a:r>
              <a:rPr lang="en-GB" dirty="0" err="1"/>
              <a:t>ss</a:t>
            </a:r>
            <a:r>
              <a:rPr lang="en-GB" dirty="0"/>
              <a:t> match the topics to the chairs. Get feedback. Now </a:t>
            </a:r>
            <a:r>
              <a:rPr lang="en-GB" dirty="0" err="1"/>
              <a:t>ss</a:t>
            </a:r>
            <a:r>
              <a:rPr lang="en-GB" dirty="0"/>
              <a:t> work in pairs/threes. One s in each group takes a sheet of paper and draws four columns. Their task is to write in each column what you said on each chair – tell them they must use the tenses indicated. Assign each column to one s and have them board their sentences. Get feedback with the class and corrections. It doesn’t matter  if they are not exactly the same as the ones you read out. Now </a:t>
            </a:r>
            <a:r>
              <a:rPr lang="en-GB" dirty="0" err="1"/>
              <a:t>ss</a:t>
            </a:r>
            <a:r>
              <a:rPr lang="en-GB" dirty="0"/>
              <a:t> take turns to choose a chair, think of a sentence on the topic and using the tense, come up, sit on the appropriate chair and speak out their sentences. The class has to agree they are on the right chair by topic and tense and make any corrections. Continue until all </a:t>
            </a:r>
            <a:r>
              <a:rPr lang="en-GB" dirty="0" err="1"/>
              <a:t>ss</a:t>
            </a:r>
            <a:r>
              <a:rPr lang="en-GB" dirty="0"/>
              <a:t> if possible have had a turn.</a:t>
            </a:r>
          </a:p>
        </p:txBody>
      </p:sp>
      <p:sp>
        <p:nvSpPr>
          <p:cNvPr id="4" name="Slide Number Placeholder 3"/>
          <p:cNvSpPr>
            <a:spLocks noGrp="1"/>
          </p:cNvSpPr>
          <p:nvPr>
            <p:ph type="sldNum" sz="quarter" idx="10"/>
          </p:nvPr>
        </p:nvSpPr>
        <p:spPr/>
        <p:txBody>
          <a:bodyPr/>
          <a:lstStyle/>
          <a:p>
            <a:fld id="{93F6EEE3-AD53-41D3-B2BB-47C489C7D13C}" type="slidenum">
              <a:rPr lang="en-GB" smtClean="0"/>
              <a:t>22</a:t>
            </a:fld>
            <a:endParaRPr lang="en-GB"/>
          </a:p>
        </p:txBody>
      </p:sp>
    </p:spTree>
    <p:extLst>
      <p:ext uri="{BB962C8B-B14F-4D97-AF65-F5344CB8AC3E}">
        <p14:creationId xmlns:p14="http://schemas.microsoft.com/office/powerpoint/2010/main" val="25240601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Elicit the topic and  activities for the lesson. Key: robots, speaking, vocabulary, predictions writing, &amp; reading</a:t>
            </a:r>
          </a:p>
        </p:txBody>
      </p:sp>
      <p:sp>
        <p:nvSpPr>
          <p:cNvPr id="4" name="Slide Number Placeholder 3"/>
          <p:cNvSpPr>
            <a:spLocks noGrp="1"/>
          </p:cNvSpPr>
          <p:nvPr>
            <p:ph type="sldNum" sz="quarter" idx="10"/>
          </p:nvPr>
        </p:nvSpPr>
        <p:spPr/>
        <p:txBody>
          <a:bodyPr/>
          <a:lstStyle/>
          <a:p>
            <a:fld id="{93F6EEE3-AD53-41D3-B2BB-47C489C7D13C}" type="slidenum">
              <a:rPr lang="en-GB" smtClean="0"/>
              <a:t>2</a:t>
            </a:fld>
            <a:endParaRPr lang="en-GB"/>
          </a:p>
        </p:txBody>
      </p:sp>
    </p:spTree>
    <p:extLst>
      <p:ext uri="{BB962C8B-B14F-4D97-AF65-F5344CB8AC3E}">
        <p14:creationId xmlns:p14="http://schemas.microsoft.com/office/powerpoint/2010/main" val="21117504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might want to show the class these sentences now.</a:t>
            </a:r>
          </a:p>
        </p:txBody>
      </p:sp>
      <p:sp>
        <p:nvSpPr>
          <p:cNvPr id="4" name="Slide Number Placeholder 3"/>
          <p:cNvSpPr>
            <a:spLocks noGrp="1"/>
          </p:cNvSpPr>
          <p:nvPr>
            <p:ph type="sldNum" sz="quarter" idx="10"/>
          </p:nvPr>
        </p:nvSpPr>
        <p:spPr/>
        <p:txBody>
          <a:bodyPr/>
          <a:lstStyle/>
          <a:p>
            <a:fld id="{93F6EEE3-AD53-41D3-B2BB-47C489C7D13C}" type="slidenum">
              <a:rPr lang="en-GB" smtClean="0"/>
              <a:t>23</a:t>
            </a:fld>
            <a:endParaRPr lang="en-GB"/>
          </a:p>
        </p:txBody>
      </p:sp>
    </p:spTree>
    <p:extLst>
      <p:ext uri="{BB962C8B-B14F-4D97-AF65-F5344CB8AC3E}">
        <p14:creationId xmlns:p14="http://schemas.microsoft.com/office/powerpoint/2010/main" val="19304427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Have groups brainstorm ideas. Then they can write a paragraph on each topic for homework for a student in another class to read.</a:t>
            </a:r>
          </a:p>
        </p:txBody>
      </p:sp>
      <p:sp>
        <p:nvSpPr>
          <p:cNvPr id="4" name="Slide Number Placeholder 3"/>
          <p:cNvSpPr>
            <a:spLocks noGrp="1"/>
          </p:cNvSpPr>
          <p:nvPr>
            <p:ph type="sldNum" sz="quarter" idx="10"/>
          </p:nvPr>
        </p:nvSpPr>
        <p:spPr/>
        <p:txBody>
          <a:bodyPr/>
          <a:lstStyle/>
          <a:p>
            <a:fld id="{93F6EEE3-AD53-41D3-B2BB-47C489C7D13C}" type="slidenum">
              <a:rPr lang="en-GB" smtClean="0"/>
              <a:t>24</a:t>
            </a:fld>
            <a:endParaRPr lang="en-GB"/>
          </a:p>
        </p:txBody>
      </p:sp>
    </p:spTree>
    <p:extLst>
      <p:ext uri="{BB962C8B-B14F-4D97-AF65-F5344CB8AC3E}">
        <p14:creationId xmlns:p14="http://schemas.microsoft.com/office/powerpoint/2010/main" val="27168692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She is a humanoid robot and staffs the information desk in a high-end department store in Tokyo.</a:t>
            </a:r>
          </a:p>
        </p:txBody>
      </p:sp>
      <p:sp>
        <p:nvSpPr>
          <p:cNvPr id="4" name="Slide Number Placeholder 3"/>
          <p:cNvSpPr>
            <a:spLocks noGrp="1"/>
          </p:cNvSpPr>
          <p:nvPr>
            <p:ph type="sldNum" sz="quarter" idx="10"/>
          </p:nvPr>
        </p:nvSpPr>
        <p:spPr/>
        <p:txBody>
          <a:bodyPr/>
          <a:lstStyle/>
          <a:p>
            <a:fld id="{93F6EEE3-AD53-41D3-B2BB-47C489C7D13C}" type="slidenum">
              <a:rPr lang="en-GB" smtClean="0"/>
              <a:t>3</a:t>
            </a:fld>
            <a:endParaRPr lang="en-GB"/>
          </a:p>
        </p:txBody>
      </p:sp>
    </p:spTree>
    <p:extLst>
      <p:ext uri="{BB962C8B-B14F-4D97-AF65-F5344CB8AC3E}">
        <p14:creationId xmlns:p14="http://schemas.microsoft.com/office/powerpoint/2010/main" val="7743684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Pair/class discussion. Pairs could write a definition and suggest synonyms or </a:t>
            </a:r>
            <a:r>
              <a:rPr lang="en-GB" dirty="0" err="1"/>
              <a:t>rhe</a:t>
            </a:r>
            <a:r>
              <a:rPr lang="en-GB" dirty="0"/>
              <a:t> class could collaborate on a definition and synonyms at the board. They can then compare their version  with a dictionary – see next slide</a:t>
            </a:r>
          </a:p>
        </p:txBody>
      </p:sp>
      <p:sp>
        <p:nvSpPr>
          <p:cNvPr id="4" name="Slide Number Placeholder 3"/>
          <p:cNvSpPr>
            <a:spLocks noGrp="1"/>
          </p:cNvSpPr>
          <p:nvPr>
            <p:ph type="sldNum" sz="quarter" idx="10"/>
          </p:nvPr>
        </p:nvSpPr>
        <p:spPr/>
        <p:txBody>
          <a:bodyPr/>
          <a:lstStyle/>
          <a:p>
            <a:fld id="{93F6EEE3-AD53-41D3-B2BB-47C489C7D13C}" type="slidenum">
              <a:rPr lang="en-GB" smtClean="0"/>
              <a:t>4</a:t>
            </a:fld>
            <a:endParaRPr lang="en-GB"/>
          </a:p>
        </p:txBody>
      </p:sp>
    </p:spTree>
    <p:extLst>
      <p:ext uri="{BB962C8B-B14F-4D97-AF65-F5344CB8AC3E}">
        <p14:creationId xmlns:p14="http://schemas.microsoft.com/office/powerpoint/2010/main" val="5681961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Ss</a:t>
            </a:r>
            <a:r>
              <a:rPr lang="en-GB" dirty="0"/>
              <a:t> check with their own definition; check pronunciation of synonyms</a:t>
            </a:r>
          </a:p>
        </p:txBody>
      </p:sp>
      <p:sp>
        <p:nvSpPr>
          <p:cNvPr id="4" name="Slide Number Placeholder 3"/>
          <p:cNvSpPr>
            <a:spLocks noGrp="1"/>
          </p:cNvSpPr>
          <p:nvPr>
            <p:ph type="sldNum" sz="quarter" idx="10"/>
          </p:nvPr>
        </p:nvSpPr>
        <p:spPr/>
        <p:txBody>
          <a:bodyPr/>
          <a:lstStyle/>
          <a:p>
            <a:fld id="{93F6EEE3-AD53-41D3-B2BB-47C489C7D13C}" type="slidenum">
              <a:rPr lang="en-GB" smtClean="0"/>
              <a:t>5</a:t>
            </a:fld>
            <a:endParaRPr lang="en-GB"/>
          </a:p>
        </p:txBody>
      </p:sp>
    </p:spTree>
    <p:extLst>
      <p:ext uri="{BB962C8B-B14F-4D97-AF65-F5344CB8AC3E}">
        <p14:creationId xmlns:p14="http://schemas.microsoft.com/office/powerpoint/2010/main" val="29860602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Pairs/groups discuss and feedback</a:t>
            </a:r>
          </a:p>
        </p:txBody>
      </p:sp>
      <p:sp>
        <p:nvSpPr>
          <p:cNvPr id="4" name="Slide Number Placeholder 3"/>
          <p:cNvSpPr>
            <a:spLocks noGrp="1"/>
          </p:cNvSpPr>
          <p:nvPr>
            <p:ph type="sldNum" sz="quarter" idx="10"/>
          </p:nvPr>
        </p:nvSpPr>
        <p:spPr/>
        <p:txBody>
          <a:bodyPr/>
          <a:lstStyle/>
          <a:p>
            <a:fld id="{93F6EEE3-AD53-41D3-B2BB-47C489C7D13C}" type="slidenum">
              <a:rPr lang="en-GB" smtClean="0"/>
              <a:t>6</a:t>
            </a:fld>
            <a:endParaRPr lang="en-GB"/>
          </a:p>
        </p:txBody>
      </p:sp>
    </p:spTree>
    <p:extLst>
      <p:ext uri="{BB962C8B-B14F-4D97-AF65-F5344CB8AC3E}">
        <p14:creationId xmlns:p14="http://schemas.microsoft.com/office/powerpoint/2010/main" val="14592415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Ss</a:t>
            </a:r>
            <a:r>
              <a:rPr lang="en-GB" dirty="0"/>
              <a:t> create 3 sentences from the word pool using the coloured underlined words once in each sentence to talk about possibilities Key: There is a strong likelihood that robots will replace cashiers. It is highly likely that robots will replace cashiers. There is a good chance that robots will replace cashiers.</a:t>
            </a:r>
          </a:p>
        </p:txBody>
      </p:sp>
      <p:sp>
        <p:nvSpPr>
          <p:cNvPr id="4" name="Slide Number Placeholder 3"/>
          <p:cNvSpPr>
            <a:spLocks noGrp="1"/>
          </p:cNvSpPr>
          <p:nvPr>
            <p:ph type="sldNum" sz="quarter" idx="10"/>
          </p:nvPr>
        </p:nvSpPr>
        <p:spPr/>
        <p:txBody>
          <a:bodyPr/>
          <a:lstStyle/>
          <a:p>
            <a:fld id="{93F6EEE3-AD53-41D3-B2BB-47C489C7D13C}" type="slidenum">
              <a:rPr lang="en-GB" smtClean="0"/>
              <a:t>7</a:t>
            </a:fld>
            <a:endParaRPr lang="en-GB"/>
          </a:p>
        </p:txBody>
      </p:sp>
    </p:spTree>
    <p:extLst>
      <p:ext uri="{BB962C8B-B14F-4D97-AF65-F5344CB8AC3E}">
        <p14:creationId xmlns:p14="http://schemas.microsoft.com/office/powerpoint/2010/main" val="1751685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Cashiers are at great risk of being replaced by robots.</a:t>
            </a:r>
          </a:p>
        </p:txBody>
      </p:sp>
      <p:sp>
        <p:nvSpPr>
          <p:cNvPr id="4" name="Slide Number Placeholder 3"/>
          <p:cNvSpPr>
            <a:spLocks noGrp="1"/>
          </p:cNvSpPr>
          <p:nvPr>
            <p:ph type="sldNum" sz="quarter" idx="10"/>
          </p:nvPr>
        </p:nvSpPr>
        <p:spPr/>
        <p:txBody>
          <a:bodyPr/>
          <a:lstStyle/>
          <a:p>
            <a:fld id="{93F6EEE3-AD53-41D3-B2BB-47C489C7D13C}" type="slidenum">
              <a:rPr lang="en-GB" smtClean="0"/>
              <a:t>8</a:t>
            </a:fld>
            <a:endParaRPr lang="en-GB"/>
          </a:p>
        </p:txBody>
      </p:sp>
    </p:spTree>
    <p:extLst>
      <p:ext uri="{BB962C8B-B14F-4D97-AF65-F5344CB8AC3E}">
        <p14:creationId xmlns:p14="http://schemas.microsoft.com/office/powerpoint/2010/main" val="16748029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Referring to the 5 sentences, </a:t>
            </a:r>
            <a:r>
              <a:rPr lang="en-GB" dirty="0" err="1"/>
              <a:t>ss</a:t>
            </a:r>
            <a:r>
              <a:rPr lang="en-GB" dirty="0"/>
              <a:t> complete the grammar analyses. Key: 1) strong 2) likelihood  3) highly / for  4) chance  5) little 6) at risk/ -</a:t>
            </a:r>
            <a:r>
              <a:rPr lang="en-GB" dirty="0" err="1"/>
              <a:t>ing</a:t>
            </a:r>
            <a:endParaRPr lang="en-GB" dirty="0"/>
          </a:p>
        </p:txBody>
      </p:sp>
      <p:sp>
        <p:nvSpPr>
          <p:cNvPr id="4" name="Slide Number Placeholder 3"/>
          <p:cNvSpPr>
            <a:spLocks noGrp="1"/>
          </p:cNvSpPr>
          <p:nvPr>
            <p:ph type="sldNum" sz="quarter" idx="10"/>
          </p:nvPr>
        </p:nvSpPr>
        <p:spPr/>
        <p:txBody>
          <a:bodyPr/>
          <a:lstStyle/>
          <a:p>
            <a:fld id="{93F6EEE3-AD53-41D3-B2BB-47C489C7D13C}" type="slidenum">
              <a:rPr lang="en-GB" smtClean="0"/>
              <a:t>9</a:t>
            </a:fld>
            <a:endParaRPr lang="en-GB"/>
          </a:p>
        </p:txBody>
      </p:sp>
    </p:spTree>
    <p:extLst>
      <p:ext uri="{BB962C8B-B14F-4D97-AF65-F5344CB8AC3E}">
        <p14:creationId xmlns:p14="http://schemas.microsoft.com/office/powerpoint/2010/main" val="293917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3CE9A90-8322-4C3B-836E-6E3AF4924E61}" type="datetimeFigureOut">
              <a:rPr lang="en-GB" smtClean="0"/>
              <a:t>06/01/2018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419862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3CE9A90-8322-4C3B-836E-6E3AF4924E61}" type="datetimeFigureOut">
              <a:rPr lang="en-GB" smtClean="0"/>
              <a:t>06/01/2018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1818267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3CE9A90-8322-4C3B-836E-6E3AF4924E61}" type="datetimeFigureOut">
              <a:rPr lang="en-GB" smtClean="0"/>
              <a:t>06/01/2018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5521224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3CE9A90-8322-4C3B-836E-6E3AF4924E61}" type="datetimeFigureOut">
              <a:rPr lang="en-GB" smtClean="0"/>
              <a:t>06/01/2018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509511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3CE9A90-8322-4C3B-836E-6E3AF4924E61}" type="datetimeFigureOut">
              <a:rPr lang="en-GB" smtClean="0"/>
              <a:t>06/01/2018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1055046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3CE9A90-8322-4C3B-836E-6E3AF4924E61}" type="datetimeFigureOut">
              <a:rPr lang="en-GB" smtClean="0"/>
              <a:t>06/01/2018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33032605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3CE9A90-8322-4C3B-836E-6E3AF4924E61}" type="datetimeFigureOut">
              <a:rPr lang="en-GB" smtClean="0"/>
              <a:t>06/01/2018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409869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3CE9A90-8322-4C3B-836E-6E3AF4924E61}" type="datetimeFigureOut">
              <a:rPr lang="en-GB" smtClean="0"/>
              <a:t>06/01/2018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14597762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CE9A90-8322-4C3B-836E-6E3AF4924E61}" type="datetimeFigureOut">
              <a:rPr lang="en-GB" smtClean="0"/>
              <a:t>06/01/2018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21618212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3CE9A90-8322-4C3B-836E-6E3AF4924E61}" type="datetimeFigureOut">
              <a:rPr lang="en-GB" smtClean="0"/>
              <a:t>06/01/2018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775951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3CE9A90-8322-4C3B-836E-6E3AF4924E61}" type="datetimeFigureOut">
              <a:rPr lang="en-GB" smtClean="0"/>
              <a:t>06/01/2018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1130641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CE9A90-8322-4C3B-836E-6E3AF4924E61}" type="datetimeFigureOut">
              <a:rPr lang="en-GB" smtClean="0"/>
              <a:t>06/01/2018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A8787A-5B32-43A7-84C6-E2D9B830AED1}" type="slidenum">
              <a:rPr lang="en-GB" smtClean="0"/>
              <a:t>‹#›</a:t>
            </a:fld>
            <a:endParaRPr lang="en-GB"/>
          </a:p>
        </p:txBody>
      </p:sp>
    </p:spTree>
    <p:extLst>
      <p:ext uri="{BB962C8B-B14F-4D97-AF65-F5344CB8AC3E}">
        <p14:creationId xmlns:p14="http://schemas.microsoft.com/office/powerpoint/2010/main" val="3011383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4.jpeg"/><Relationship Id="rId4" Type="http://schemas.openxmlformats.org/officeDocument/2006/relationships/image" Target="../media/image3.jpg"/><Relationship Id="rId9" Type="http://schemas.openxmlformats.org/officeDocument/2006/relationships/image" Target="../media/image8.jp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16.gif"/><Relationship Id="rId3" Type="http://schemas.openxmlformats.org/officeDocument/2006/relationships/image" Target="../media/image11.png"/><Relationship Id="rId7" Type="http://schemas.openxmlformats.org/officeDocument/2006/relationships/image" Target="../media/image15.jp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4.png"/><Relationship Id="rId11" Type="http://schemas.openxmlformats.org/officeDocument/2006/relationships/image" Target="../media/image19.jp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23.jpg"/><Relationship Id="rId5" Type="http://schemas.openxmlformats.org/officeDocument/2006/relationships/image" Target="../media/image22.jpeg"/><Relationship Id="rId4" Type="http://schemas.openxmlformats.org/officeDocument/2006/relationships/image" Target="../media/image21.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bing.com/search?q=define+automaton" TargetMode="External"/><Relationship Id="rId7" Type="http://schemas.openxmlformats.org/officeDocument/2006/relationships/hyperlink" Target="https://www.bing.com/search?q=define+droid"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s://www.bing.com/search?q=define+bot" TargetMode="External"/><Relationship Id="rId5" Type="http://schemas.openxmlformats.org/officeDocument/2006/relationships/hyperlink" Target="https://www.bing.com/search?q=define+machine" TargetMode="External"/><Relationship Id="rId4" Type="http://schemas.openxmlformats.org/officeDocument/2006/relationships/hyperlink" Target="https://www.bing.com/search?q=define+android"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7791" y="3081617"/>
            <a:ext cx="10930597" cy="2190852"/>
          </a:xfrm>
        </p:spPr>
        <p:txBody>
          <a:bodyPr>
            <a:normAutofit fontScale="90000"/>
          </a:bodyPr>
          <a:lstStyle/>
          <a:p>
            <a:r>
              <a:rPr lang="en-GB" sz="12000" b="1" dirty="0">
                <a:solidFill>
                  <a:srgbClr val="7030A0"/>
                </a:solidFill>
              </a:rPr>
              <a:t>The Future with Robots</a:t>
            </a:r>
          </a:p>
        </p:txBody>
      </p:sp>
      <p:sp>
        <p:nvSpPr>
          <p:cNvPr id="3" name="Subtitle 2"/>
          <p:cNvSpPr>
            <a:spLocks noGrp="1"/>
          </p:cNvSpPr>
          <p:nvPr>
            <p:ph type="subTitle" idx="1"/>
          </p:nvPr>
        </p:nvSpPr>
        <p:spPr>
          <a:xfrm>
            <a:off x="1524000" y="5109254"/>
            <a:ext cx="9144000" cy="1379088"/>
          </a:xfrm>
        </p:spPr>
        <p:txBody>
          <a:bodyPr>
            <a:normAutofit fontScale="25000" lnSpcReduction="20000"/>
          </a:bodyPr>
          <a:lstStyle/>
          <a:p>
            <a:pPr>
              <a:defRPr/>
            </a:pPr>
            <a:r>
              <a:rPr lang="en-GB" altLang="en-US" b="1" dirty="0" err="1">
                <a:solidFill>
                  <a:schemeClr val="bg1"/>
                </a:solidFill>
              </a:rPr>
              <a:t>Neermediate</a:t>
            </a:r>
            <a:r>
              <a:rPr lang="en-GB" altLang="en-US" b="1" dirty="0">
                <a:solidFill>
                  <a:schemeClr val="bg1"/>
                </a:solidFill>
              </a:rPr>
              <a:t> </a:t>
            </a:r>
            <a:r>
              <a:rPr lang="en-GB" altLang="en-US" b="1" dirty="0" err="1">
                <a:solidFill>
                  <a:schemeClr val="bg1"/>
                </a:solidFill>
              </a:rPr>
              <a:t>rmediateLesson</a:t>
            </a:r>
            <a:endParaRPr lang="en-GB" altLang="en-US" b="1" dirty="0">
              <a:solidFill>
                <a:schemeClr val="bg1"/>
              </a:solidFill>
            </a:endParaRPr>
          </a:p>
          <a:p>
            <a:r>
              <a:rPr lang="en-GB" sz="14400" b="1" dirty="0"/>
              <a:t>New Internationalist Ready Lesson</a:t>
            </a:r>
          </a:p>
          <a:p>
            <a:r>
              <a:rPr lang="en-GB" sz="14400" b="1" dirty="0"/>
              <a:t>Upper Intermediate</a:t>
            </a:r>
          </a:p>
          <a:p>
            <a:pPr>
              <a:defRPr/>
            </a:pPr>
            <a:r>
              <a:rPr lang="en-GB" altLang="en-US" b="1" dirty="0">
                <a:solidFill>
                  <a:schemeClr val="bg1"/>
                </a:solidFill>
              </a:rPr>
              <a:t>Lesson</a:t>
            </a:r>
          </a:p>
          <a:p>
            <a:pPr>
              <a:defRPr/>
            </a:pPr>
            <a:r>
              <a:rPr lang="en-GB" altLang="en-US" b="1" dirty="0">
                <a:solidFill>
                  <a:schemeClr val="bg1"/>
                </a:solidFill>
              </a:rPr>
              <a:t>nationalist Easier English</a:t>
            </a:r>
          </a:p>
          <a:p>
            <a:pPr>
              <a:defRPr/>
            </a:pPr>
            <a:r>
              <a:rPr lang="en-GB" altLang="en-US" b="1" dirty="0">
                <a:solidFill>
                  <a:schemeClr val="bg1"/>
                </a:solidFill>
              </a:rPr>
              <a:t>Ready Intermediate Lesson</a:t>
            </a:r>
          </a:p>
          <a:p>
            <a:endParaRPr lang="en-GB" dirty="0"/>
          </a:p>
        </p:txBody>
      </p:sp>
      <p:pic>
        <p:nvPicPr>
          <p:cNvPr id="4" name="Picture 3"/>
          <p:cNvPicPr>
            <a:picLocks noChangeAspect="1"/>
          </p:cNvPicPr>
          <p:nvPr/>
        </p:nvPicPr>
        <p:blipFill>
          <a:blip r:embed="rId3"/>
          <a:stretch>
            <a:fillRect/>
          </a:stretch>
        </p:blipFill>
        <p:spPr>
          <a:xfrm>
            <a:off x="6735607" y="241541"/>
            <a:ext cx="5456393" cy="1225402"/>
          </a:xfrm>
          <a:prstGeom prst="rect">
            <a:avLst/>
          </a:prstGeom>
        </p:spPr>
      </p:pic>
    </p:spTree>
    <p:extLst>
      <p:ext uri="{BB962C8B-B14F-4D97-AF65-F5344CB8AC3E}">
        <p14:creationId xmlns:p14="http://schemas.microsoft.com/office/powerpoint/2010/main" val="40005308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3A7C95-566D-46B3-AA4C-2DBF867CBF76}"/>
              </a:ext>
            </a:extLst>
          </p:cNvPr>
          <p:cNvSpPr>
            <a:spLocks noGrp="1"/>
          </p:cNvSpPr>
          <p:nvPr>
            <p:ph type="title"/>
          </p:nvPr>
        </p:nvSpPr>
        <p:spPr>
          <a:xfrm>
            <a:off x="839788" y="365126"/>
            <a:ext cx="10515600" cy="823912"/>
          </a:xfrm>
        </p:spPr>
        <p:txBody>
          <a:bodyPr>
            <a:normAutofit fontScale="90000"/>
          </a:bodyPr>
          <a:lstStyle/>
          <a:p>
            <a:r>
              <a:rPr lang="en-GB" b="1" dirty="0"/>
              <a:t>What about the likelihood of these jobs being replaced by robots?</a:t>
            </a:r>
            <a:endParaRPr lang="en-GB" dirty="0"/>
          </a:p>
        </p:txBody>
      </p:sp>
      <p:sp>
        <p:nvSpPr>
          <p:cNvPr id="3" name="Text Placeholder 2">
            <a:extLst>
              <a:ext uri="{FF2B5EF4-FFF2-40B4-BE49-F238E27FC236}">
                <a16:creationId xmlns:a16="http://schemas.microsoft.com/office/drawing/2014/main" id="{82F97A90-B189-4112-B6D8-61B0002F14D9}"/>
              </a:ext>
            </a:extLst>
          </p:cNvPr>
          <p:cNvSpPr>
            <a:spLocks noGrp="1"/>
          </p:cNvSpPr>
          <p:nvPr>
            <p:ph type="body" idx="1"/>
          </p:nvPr>
        </p:nvSpPr>
        <p:spPr>
          <a:xfrm flipV="1">
            <a:off x="839788" y="1463040"/>
            <a:ext cx="5157787" cy="218123"/>
          </a:xfrm>
        </p:spPr>
        <p:txBody>
          <a:bodyPr>
            <a:normAutofit fontScale="47500" lnSpcReduction="20000"/>
          </a:bodyPr>
          <a:lstStyle/>
          <a:p>
            <a:endParaRPr lang="en-GB" dirty="0"/>
          </a:p>
        </p:txBody>
      </p:sp>
      <p:sp>
        <p:nvSpPr>
          <p:cNvPr id="4" name="Content Placeholder 3">
            <a:extLst>
              <a:ext uri="{FF2B5EF4-FFF2-40B4-BE49-F238E27FC236}">
                <a16:creationId xmlns:a16="http://schemas.microsoft.com/office/drawing/2014/main" id="{389B2291-8498-48AE-87A5-93A300F7D220}"/>
              </a:ext>
            </a:extLst>
          </p:cNvPr>
          <p:cNvSpPr>
            <a:spLocks noGrp="1"/>
          </p:cNvSpPr>
          <p:nvPr>
            <p:ph sz="half" idx="2"/>
          </p:nvPr>
        </p:nvSpPr>
        <p:spPr>
          <a:xfrm>
            <a:off x="839788" y="1844040"/>
            <a:ext cx="7161212" cy="4892040"/>
          </a:xfrm>
        </p:spPr>
        <p:txBody>
          <a:bodyPr>
            <a:normAutofit/>
          </a:bodyPr>
          <a:lstStyle/>
          <a:p>
            <a:pPr marL="0" indent="0">
              <a:buNone/>
            </a:pPr>
            <a:r>
              <a:rPr lang="en-GB" b="1" dirty="0">
                <a:solidFill>
                  <a:srgbClr val="FF0000"/>
                </a:solidFill>
              </a:rPr>
              <a:t>Job                                       Chance of automation </a:t>
            </a:r>
          </a:p>
          <a:p>
            <a:pPr marL="0" indent="0">
              <a:buNone/>
            </a:pPr>
            <a:r>
              <a:rPr lang="en-GB" sz="4400" b="1" dirty="0"/>
              <a:t>taxi driver             89%                 </a:t>
            </a:r>
          </a:p>
          <a:p>
            <a:pPr marL="0" indent="0">
              <a:buNone/>
            </a:pPr>
            <a:r>
              <a:rPr lang="en-GB" sz="4400" b="1" dirty="0"/>
              <a:t>fast food cook      81%</a:t>
            </a:r>
          </a:p>
          <a:p>
            <a:pPr marL="0" indent="0">
              <a:buNone/>
            </a:pPr>
            <a:r>
              <a:rPr lang="en-GB" sz="4400" b="1" dirty="0"/>
              <a:t>social worker       0.3%</a:t>
            </a:r>
          </a:p>
          <a:p>
            <a:pPr marL="0" indent="0">
              <a:buNone/>
            </a:pPr>
            <a:r>
              <a:rPr lang="en-GB" sz="4400" b="1" dirty="0"/>
              <a:t>surgeon                 0.42%</a:t>
            </a:r>
          </a:p>
          <a:p>
            <a:pPr marL="0" indent="0">
              <a:buNone/>
            </a:pPr>
            <a:r>
              <a:rPr lang="en-GB" sz="4400" b="1" dirty="0"/>
              <a:t>clergy                     0.81%</a:t>
            </a:r>
          </a:p>
          <a:p>
            <a:endParaRPr lang="en-GB" dirty="0"/>
          </a:p>
        </p:txBody>
      </p:sp>
      <p:sp>
        <p:nvSpPr>
          <p:cNvPr id="5" name="Text Placeholder 4">
            <a:extLst>
              <a:ext uri="{FF2B5EF4-FFF2-40B4-BE49-F238E27FC236}">
                <a16:creationId xmlns:a16="http://schemas.microsoft.com/office/drawing/2014/main" id="{8C486E2D-334C-47FD-9935-7B825456E239}"/>
              </a:ext>
            </a:extLst>
          </p:cNvPr>
          <p:cNvSpPr>
            <a:spLocks noGrp="1"/>
          </p:cNvSpPr>
          <p:nvPr>
            <p:ph type="body" sz="quarter" idx="3"/>
          </p:nvPr>
        </p:nvSpPr>
        <p:spPr>
          <a:xfrm>
            <a:off x="8442960" y="1681163"/>
            <a:ext cx="2912428" cy="823912"/>
          </a:xfrm>
        </p:spPr>
        <p:txBody>
          <a:bodyPr>
            <a:normAutofit/>
          </a:bodyPr>
          <a:lstStyle/>
          <a:p>
            <a:endParaRPr lang="en-GB" dirty="0"/>
          </a:p>
        </p:txBody>
      </p:sp>
      <p:sp>
        <p:nvSpPr>
          <p:cNvPr id="6" name="Content Placeholder 5">
            <a:extLst>
              <a:ext uri="{FF2B5EF4-FFF2-40B4-BE49-F238E27FC236}">
                <a16:creationId xmlns:a16="http://schemas.microsoft.com/office/drawing/2014/main" id="{E0176AE5-CD91-4B54-BE09-932978EEA643}"/>
              </a:ext>
            </a:extLst>
          </p:cNvPr>
          <p:cNvSpPr>
            <a:spLocks noGrp="1"/>
          </p:cNvSpPr>
          <p:nvPr>
            <p:ph sz="quarter" idx="4"/>
          </p:nvPr>
        </p:nvSpPr>
        <p:spPr>
          <a:xfrm>
            <a:off x="8214360" y="1844040"/>
            <a:ext cx="3141028" cy="4345623"/>
          </a:xfrm>
        </p:spPr>
        <p:txBody>
          <a:bodyPr>
            <a:noAutofit/>
          </a:bodyPr>
          <a:lstStyle/>
          <a:p>
            <a:r>
              <a:rPr lang="en-GB" sz="3600" b="1" dirty="0">
                <a:solidFill>
                  <a:srgbClr val="FF0000"/>
                </a:solidFill>
              </a:rPr>
              <a:t>likelihood</a:t>
            </a:r>
          </a:p>
          <a:p>
            <a:endParaRPr lang="en-GB" sz="3600" b="1" dirty="0">
              <a:solidFill>
                <a:srgbClr val="FF0000"/>
              </a:solidFill>
            </a:endParaRPr>
          </a:p>
          <a:p>
            <a:r>
              <a:rPr lang="en-GB" sz="3600" b="1" dirty="0">
                <a:solidFill>
                  <a:srgbClr val="FF0000"/>
                </a:solidFill>
              </a:rPr>
              <a:t>chance</a:t>
            </a:r>
          </a:p>
          <a:p>
            <a:endParaRPr lang="en-GB" sz="3600" b="1" dirty="0">
              <a:solidFill>
                <a:srgbClr val="FF0000"/>
              </a:solidFill>
            </a:endParaRPr>
          </a:p>
          <a:p>
            <a:r>
              <a:rPr lang="en-GB" sz="3600" b="1" dirty="0">
                <a:solidFill>
                  <a:srgbClr val="FF0000"/>
                </a:solidFill>
              </a:rPr>
              <a:t>(un)likely</a:t>
            </a:r>
          </a:p>
          <a:p>
            <a:endParaRPr lang="en-GB" sz="3600" b="1" dirty="0">
              <a:solidFill>
                <a:srgbClr val="FF0000"/>
              </a:solidFill>
            </a:endParaRPr>
          </a:p>
          <a:p>
            <a:r>
              <a:rPr lang="en-GB" sz="3600" b="1" dirty="0">
                <a:solidFill>
                  <a:srgbClr val="FF0000"/>
                </a:solidFill>
              </a:rPr>
              <a:t>at risk</a:t>
            </a:r>
          </a:p>
        </p:txBody>
      </p:sp>
    </p:spTree>
    <p:extLst>
      <p:ext uri="{BB962C8B-B14F-4D97-AF65-F5344CB8AC3E}">
        <p14:creationId xmlns:p14="http://schemas.microsoft.com/office/powerpoint/2010/main" val="34100508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240254" y="-82160"/>
            <a:ext cx="7104926" cy="6527780"/>
          </a:xfrm>
        </p:spPr>
        <p:txBody>
          <a:bodyPr>
            <a:noAutofit/>
          </a:bodyPr>
          <a:lstStyle/>
          <a:p>
            <a:pPr marL="0" indent="0">
              <a:buNone/>
            </a:pPr>
            <a:r>
              <a:rPr lang="en-GB" b="1" dirty="0"/>
              <a:t>a) controlling something using machines and not people</a:t>
            </a:r>
            <a:endParaRPr lang="en-GB" dirty="0"/>
          </a:p>
          <a:p>
            <a:pPr marL="0" indent="0">
              <a:buNone/>
            </a:pPr>
            <a:r>
              <a:rPr lang="en-GB" b="1" dirty="0"/>
              <a:t>b) describes computer technology especially the Internet</a:t>
            </a:r>
            <a:endParaRPr lang="en-GB" dirty="0"/>
          </a:p>
          <a:p>
            <a:pPr marL="0" indent="0">
              <a:buNone/>
            </a:pPr>
            <a:r>
              <a:rPr lang="en-GB" b="1" dirty="0"/>
              <a:t>c) mathematical instructions given to a computer to give an answer to a problem </a:t>
            </a:r>
          </a:p>
          <a:p>
            <a:pPr marL="0" indent="0">
              <a:buNone/>
            </a:pPr>
            <a:r>
              <a:rPr lang="en-GB" b="1" dirty="0"/>
              <a:t>d) information stored on a computer</a:t>
            </a:r>
          </a:p>
          <a:p>
            <a:pPr marL="0" indent="0">
              <a:buNone/>
            </a:pPr>
            <a:r>
              <a:rPr lang="en-GB" b="1" dirty="0"/>
              <a:t>e) selling              f)  far away   g)  making rules</a:t>
            </a:r>
          </a:p>
          <a:p>
            <a:pPr marL="0" indent="0">
              <a:buNone/>
            </a:pPr>
            <a:r>
              <a:rPr lang="en-GB" b="1" dirty="0"/>
              <a:t>h) large building to store goods for selling </a:t>
            </a:r>
          </a:p>
          <a:p>
            <a:pPr marL="0" indent="0">
              <a:buNone/>
            </a:pPr>
            <a:r>
              <a:rPr lang="en-GB" b="1" dirty="0"/>
              <a:t>                                                                   </a:t>
            </a:r>
            <a:r>
              <a:rPr lang="en-GB" b="1" dirty="0" err="1"/>
              <a:t>i</a:t>
            </a:r>
            <a:r>
              <a:rPr lang="en-GB" b="1" dirty="0"/>
              <a:t>)               </a:t>
            </a:r>
          </a:p>
          <a:p>
            <a:pPr marL="0" indent="0">
              <a:buNone/>
            </a:pPr>
            <a:r>
              <a:rPr lang="en-GB" b="1" dirty="0"/>
              <a:t>j) the way you send goods to people</a:t>
            </a:r>
          </a:p>
          <a:p>
            <a:pPr marL="0" indent="0">
              <a:buNone/>
            </a:pPr>
            <a:r>
              <a:rPr lang="en-GB" b="1" dirty="0"/>
              <a:t>k) doing the same thing again and again</a:t>
            </a:r>
          </a:p>
          <a:p>
            <a:pPr marL="0" indent="0">
              <a:buNone/>
            </a:pPr>
            <a:r>
              <a:rPr lang="en-GB" b="1" dirty="0"/>
              <a:t>l) to find what is wrong</a:t>
            </a:r>
          </a:p>
          <a:p>
            <a:pPr marL="0" indent="0">
              <a:buNone/>
            </a:pPr>
            <a:r>
              <a:rPr lang="en-GB" b="1" dirty="0"/>
              <a:t>m) aircraft that flies without human control</a:t>
            </a:r>
          </a:p>
          <a:p>
            <a:pPr marL="571500" indent="-571500">
              <a:buAutoNum type="romanLcParenR"/>
            </a:pPr>
            <a:endParaRPr lang="en-GB" sz="3200" b="1" dirty="0"/>
          </a:p>
          <a:p>
            <a:pPr marL="0" indent="0">
              <a:buNone/>
            </a:pPr>
            <a:endParaRPr lang="en-GB" sz="3200" b="1" dirty="0"/>
          </a:p>
          <a:p>
            <a:pPr marL="0" indent="0">
              <a:buNone/>
            </a:pPr>
            <a:endParaRPr lang="en-GB" sz="3200" dirty="0"/>
          </a:p>
          <a:p>
            <a:pPr marL="0" indent="0">
              <a:buNone/>
            </a:pPr>
            <a:endParaRPr lang="en-GB" sz="3200" b="1" dirty="0"/>
          </a:p>
          <a:p>
            <a:pPr marL="742950" indent="-742950">
              <a:buFont typeface="Arial" panose="020B0604020202020204" pitchFamily="34" charset="0"/>
              <a:buAutoNum type="alphaLcParenR"/>
            </a:pPr>
            <a:endParaRPr lang="en-GB" sz="3200" b="1" dirty="0"/>
          </a:p>
          <a:p>
            <a:pPr marL="742950" indent="-742950">
              <a:buFont typeface="Arial" panose="020B0604020202020204" pitchFamily="34" charset="0"/>
              <a:buAutoNum type="alphaLcParenR"/>
            </a:pPr>
            <a:endParaRPr lang="en-GB" sz="3200" dirty="0"/>
          </a:p>
          <a:p>
            <a:pPr marL="742950" indent="-742950">
              <a:buAutoNum type="alphaLcParenR"/>
            </a:pPr>
            <a:endParaRPr lang="en-GB" sz="3000" b="1" dirty="0">
              <a:solidFill>
                <a:srgbClr val="FF0000"/>
              </a:solidFill>
            </a:endParaRPr>
          </a:p>
        </p:txBody>
      </p:sp>
      <p:sp>
        <p:nvSpPr>
          <p:cNvPr id="5" name="Content Placeholder 4"/>
          <p:cNvSpPr>
            <a:spLocks noGrp="1"/>
          </p:cNvSpPr>
          <p:nvPr>
            <p:ph sz="half" idx="2"/>
          </p:nvPr>
        </p:nvSpPr>
        <p:spPr>
          <a:xfrm>
            <a:off x="7345180" y="590843"/>
            <a:ext cx="4606566" cy="6105379"/>
          </a:xfrm>
        </p:spPr>
        <p:txBody>
          <a:bodyPr>
            <a:normAutofit fontScale="92500" lnSpcReduction="20000"/>
          </a:bodyPr>
          <a:lstStyle/>
          <a:p>
            <a:pPr marL="0" indent="0">
              <a:buNone/>
            </a:pPr>
            <a:r>
              <a:rPr lang="en-GB" sz="3200" b="1" dirty="0">
                <a:solidFill>
                  <a:srgbClr val="7030A0"/>
                </a:solidFill>
              </a:rPr>
              <a:t>1) data</a:t>
            </a:r>
          </a:p>
          <a:p>
            <a:pPr marL="0" indent="0">
              <a:buNone/>
            </a:pPr>
            <a:r>
              <a:rPr lang="en-GB" sz="3200" b="1" dirty="0">
                <a:solidFill>
                  <a:srgbClr val="7030A0"/>
                </a:solidFill>
              </a:rPr>
              <a:t>2) digital</a:t>
            </a:r>
          </a:p>
          <a:p>
            <a:pPr marL="0" indent="0">
              <a:buNone/>
            </a:pPr>
            <a:r>
              <a:rPr lang="en-GB" sz="3200" b="1" dirty="0">
                <a:solidFill>
                  <a:srgbClr val="7030A0"/>
                </a:solidFill>
              </a:rPr>
              <a:t>3) drone</a:t>
            </a:r>
          </a:p>
          <a:p>
            <a:pPr marL="0" indent="0">
              <a:buNone/>
            </a:pPr>
            <a:r>
              <a:rPr lang="en-GB" sz="3200" b="1" dirty="0">
                <a:solidFill>
                  <a:srgbClr val="7030A0"/>
                </a:solidFill>
              </a:rPr>
              <a:t>4)  automation</a:t>
            </a:r>
          </a:p>
          <a:p>
            <a:pPr marL="0" indent="0">
              <a:buNone/>
            </a:pPr>
            <a:r>
              <a:rPr lang="en-GB" sz="3200" b="1" dirty="0">
                <a:solidFill>
                  <a:srgbClr val="7030A0"/>
                </a:solidFill>
              </a:rPr>
              <a:t>5) remote</a:t>
            </a:r>
          </a:p>
          <a:p>
            <a:pPr marL="0" indent="0">
              <a:buNone/>
            </a:pPr>
            <a:r>
              <a:rPr lang="en-GB" sz="3200" b="1" dirty="0">
                <a:solidFill>
                  <a:srgbClr val="7030A0"/>
                </a:solidFill>
              </a:rPr>
              <a:t>6) retail</a:t>
            </a:r>
          </a:p>
          <a:p>
            <a:pPr marL="0" indent="0">
              <a:buNone/>
            </a:pPr>
            <a:r>
              <a:rPr lang="en-GB" sz="3200" b="1" dirty="0">
                <a:solidFill>
                  <a:srgbClr val="7030A0"/>
                </a:solidFill>
              </a:rPr>
              <a:t>7) diagnose</a:t>
            </a:r>
          </a:p>
          <a:p>
            <a:pPr marL="0" indent="0">
              <a:buNone/>
            </a:pPr>
            <a:r>
              <a:rPr lang="en-GB" sz="3200" b="1" dirty="0">
                <a:solidFill>
                  <a:srgbClr val="7030A0"/>
                </a:solidFill>
              </a:rPr>
              <a:t>8) repetitive</a:t>
            </a:r>
          </a:p>
          <a:p>
            <a:pPr marL="0" indent="0">
              <a:buNone/>
            </a:pPr>
            <a:r>
              <a:rPr lang="en-GB" sz="3200" b="1" dirty="0">
                <a:solidFill>
                  <a:srgbClr val="7030A0"/>
                </a:solidFill>
              </a:rPr>
              <a:t>9) distribution</a:t>
            </a:r>
          </a:p>
          <a:p>
            <a:pPr marL="0" indent="0">
              <a:buNone/>
            </a:pPr>
            <a:r>
              <a:rPr lang="en-GB" sz="3200" b="1" dirty="0">
                <a:solidFill>
                  <a:srgbClr val="7030A0"/>
                </a:solidFill>
              </a:rPr>
              <a:t>10) algorithm</a:t>
            </a:r>
          </a:p>
          <a:p>
            <a:pPr marL="0" indent="0">
              <a:buNone/>
            </a:pPr>
            <a:r>
              <a:rPr lang="en-GB" sz="3200" b="1" dirty="0">
                <a:solidFill>
                  <a:srgbClr val="7030A0"/>
                </a:solidFill>
              </a:rPr>
              <a:t>11) warehouse</a:t>
            </a:r>
          </a:p>
          <a:p>
            <a:pPr marL="0" indent="0">
              <a:buNone/>
            </a:pPr>
            <a:r>
              <a:rPr lang="en-GB" sz="3200" b="1" dirty="0">
                <a:solidFill>
                  <a:srgbClr val="7030A0"/>
                </a:solidFill>
              </a:rPr>
              <a:t>12) till</a:t>
            </a:r>
          </a:p>
          <a:p>
            <a:pPr marL="0" indent="0">
              <a:buNone/>
            </a:pPr>
            <a:r>
              <a:rPr lang="en-GB" sz="3200" b="1" dirty="0">
                <a:solidFill>
                  <a:srgbClr val="7030A0"/>
                </a:solidFill>
              </a:rPr>
              <a:t>13) regulation</a:t>
            </a:r>
          </a:p>
        </p:txBody>
      </p:sp>
      <p:pic>
        <p:nvPicPr>
          <p:cNvPr id="7" name="Picture 6">
            <a:extLst>
              <a:ext uri="{FF2B5EF4-FFF2-40B4-BE49-F238E27FC236}">
                <a16:creationId xmlns:a16="http://schemas.microsoft.com/office/drawing/2014/main" id="{C63CB078-0297-4ABE-AEDB-4B0D855858F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75698" y="4023360"/>
            <a:ext cx="1016958" cy="1021079"/>
          </a:xfrm>
          <a:prstGeom prst="rect">
            <a:avLst/>
          </a:prstGeom>
        </p:spPr>
      </p:pic>
      <p:sp>
        <p:nvSpPr>
          <p:cNvPr id="8" name="Title 7">
            <a:extLst>
              <a:ext uri="{FF2B5EF4-FFF2-40B4-BE49-F238E27FC236}">
                <a16:creationId xmlns:a16="http://schemas.microsoft.com/office/drawing/2014/main" id="{301B9A7A-2809-4D22-A7F3-CA68281DBABC}"/>
              </a:ext>
            </a:extLst>
          </p:cNvPr>
          <p:cNvSpPr>
            <a:spLocks noGrp="1"/>
          </p:cNvSpPr>
          <p:nvPr>
            <p:ph type="title"/>
          </p:nvPr>
        </p:nvSpPr>
        <p:spPr>
          <a:xfrm rot="10800000" flipV="1">
            <a:off x="7833360" y="-259080"/>
            <a:ext cx="3520440" cy="960120"/>
          </a:xfrm>
        </p:spPr>
        <p:txBody>
          <a:bodyPr>
            <a:normAutofit/>
          </a:bodyPr>
          <a:lstStyle/>
          <a:p>
            <a:r>
              <a:rPr lang="en-GB" b="1" dirty="0"/>
              <a:t>Match:</a:t>
            </a:r>
          </a:p>
        </p:txBody>
      </p:sp>
    </p:spTree>
    <p:extLst>
      <p:ext uri="{BB962C8B-B14F-4D97-AF65-F5344CB8AC3E}">
        <p14:creationId xmlns:p14="http://schemas.microsoft.com/office/powerpoint/2010/main" val="24644595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2C9D5A-9990-4979-82D0-607335FDD7F7}"/>
              </a:ext>
            </a:extLst>
          </p:cNvPr>
          <p:cNvSpPr>
            <a:spLocks noGrp="1"/>
          </p:cNvSpPr>
          <p:nvPr>
            <p:ph type="title"/>
          </p:nvPr>
        </p:nvSpPr>
        <p:spPr>
          <a:xfrm>
            <a:off x="838200" y="365125"/>
            <a:ext cx="10515600" cy="823595"/>
          </a:xfrm>
        </p:spPr>
        <p:txBody>
          <a:bodyPr/>
          <a:lstStyle/>
          <a:p>
            <a:r>
              <a:rPr lang="en-GB" b="1" dirty="0">
                <a:solidFill>
                  <a:srgbClr val="002060"/>
                </a:solidFill>
              </a:rPr>
              <a:t>What do you think and why?</a:t>
            </a:r>
          </a:p>
        </p:txBody>
      </p:sp>
      <p:sp>
        <p:nvSpPr>
          <p:cNvPr id="3" name="Content Placeholder 2">
            <a:extLst>
              <a:ext uri="{FF2B5EF4-FFF2-40B4-BE49-F238E27FC236}">
                <a16:creationId xmlns:a16="http://schemas.microsoft.com/office/drawing/2014/main" id="{AE848438-CC9D-44E9-A931-249ED29B72B2}"/>
              </a:ext>
            </a:extLst>
          </p:cNvPr>
          <p:cNvSpPr>
            <a:spLocks noGrp="1"/>
          </p:cNvSpPr>
          <p:nvPr>
            <p:ph idx="1"/>
          </p:nvPr>
        </p:nvSpPr>
        <p:spPr>
          <a:xfrm>
            <a:off x="441960" y="1325880"/>
            <a:ext cx="11353800" cy="5319394"/>
          </a:xfrm>
        </p:spPr>
        <p:txBody>
          <a:bodyPr>
            <a:normAutofit fontScale="85000" lnSpcReduction="20000"/>
          </a:bodyPr>
          <a:lstStyle/>
          <a:p>
            <a:pPr marL="514350" indent="-514350">
              <a:buAutoNum type="arabicParenR"/>
            </a:pPr>
            <a:r>
              <a:rPr lang="en-GB" sz="4400" b="1" dirty="0"/>
              <a:t>Robots have done the work of a dentist and replaced teeth. True/false?</a:t>
            </a:r>
          </a:p>
          <a:p>
            <a:pPr marL="514350" indent="-514350">
              <a:buAutoNum type="arabicParenR"/>
            </a:pPr>
            <a:endParaRPr lang="en-GB" sz="4400" b="1" dirty="0"/>
          </a:p>
          <a:p>
            <a:pPr marL="514350" indent="-514350">
              <a:buFont typeface="Arial" panose="020B0604020202020204" pitchFamily="34" charset="0"/>
              <a:buAutoNum type="arabicParenR"/>
            </a:pPr>
            <a:r>
              <a:rPr lang="en-GB" sz="4400" b="1" dirty="0"/>
              <a:t>Artificial Intelligence is better than doctors at finding health problems. True/false?</a:t>
            </a:r>
          </a:p>
          <a:p>
            <a:pPr marL="514350" indent="-514350">
              <a:buFont typeface="Arial" panose="020B0604020202020204" pitchFamily="34" charset="0"/>
              <a:buAutoNum type="arabicParenR"/>
            </a:pPr>
            <a:endParaRPr lang="en-GB" sz="4400" b="1" dirty="0"/>
          </a:p>
          <a:p>
            <a:pPr marL="514350" indent="-514350">
              <a:buFont typeface="Arial" panose="020B0604020202020204" pitchFamily="34" charset="0"/>
              <a:buAutoNum type="arabicParenR"/>
            </a:pPr>
            <a:r>
              <a:rPr lang="en-GB" sz="4400" b="1" dirty="0"/>
              <a:t>A report suggests that there was a likelihood that American workers who used technology voted for Trump. True/false?</a:t>
            </a:r>
          </a:p>
          <a:p>
            <a:pPr marL="514350" indent="-514350">
              <a:buFont typeface="Arial" panose="020B0604020202020204" pitchFamily="34" charset="0"/>
              <a:buAutoNum type="arabicParenR"/>
            </a:pPr>
            <a:endParaRPr lang="en-GB" sz="4400" b="1" dirty="0"/>
          </a:p>
          <a:p>
            <a:pPr marL="514350" indent="-514350">
              <a:buFont typeface="Arial" panose="020B0604020202020204" pitchFamily="34" charset="0"/>
              <a:buAutoNum type="arabicParenR"/>
            </a:pPr>
            <a:r>
              <a:rPr lang="en-GB" sz="4400" b="1" dirty="0"/>
              <a:t>Technology will make us more equal. True/false?</a:t>
            </a:r>
          </a:p>
          <a:p>
            <a:pPr marL="514350" indent="-514350">
              <a:buFont typeface="Arial" panose="020B0604020202020204" pitchFamily="34" charset="0"/>
              <a:buAutoNum type="arabicParenR"/>
            </a:pPr>
            <a:endParaRPr lang="en-GB" b="1" dirty="0"/>
          </a:p>
          <a:p>
            <a:pPr marL="514350" indent="-514350">
              <a:buFont typeface="Arial" panose="020B0604020202020204" pitchFamily="34" charset="0"/>
              <a:buAutoNum type="arabicParenR"/>
            </a:pPr>
            <a:endParaRPr lang="en-GB" b="1" dirty="0"/>
          </a:p>
          <a:p>
            <a:pPr marL="514350" indent="-514350">
              <a:buAutoNum type="arabicParenR"/>
            </a:pPr>
            <a:endParaRPr lang="en-GB" b="1" dirty="0"/>
          </a:p>
          <a:p>
            <a:pPr marL="514350" indent="-514350">
              <a:buAutoNum type="arabicParenR"/>
            </a:pPr>
            <a:endParaRPr lang="en-GB" b="1" dirty="0"/>
          </a:p>
          <a:p>
            <a:pPr marL="514350" indent="-514350">
              <a:buAutoNum type="arabicParenR"/>
            </a:pPr>
            <a:endParaRPr lang="en-GB" b="1" dirty="0"/>
          </a:p>
          <a:p>
            <a:pPr marL="0" indent="0">
              <a:buNone/>
            </a:pPr>
            <a:endParaRPr lang="en-GB" dirty="0"/>
          </a:p>
        </p:txBody>
      </p:sp>
      <p:pic>
        <p:nvPicPr>
          <p:cNvPr id="4" name="Picture 3">
            <a:extLst>
              <a:ext uri="{FF2B5EF4-FFF2-40B4-BE49-F238E27FC236}">
                <a16:creationId xmlns:a16="http://schemas.microsoft.com/office/drawing/2014/main" id="{1F6C5BF5-F4E6-422E-8B4A-4ED188C7DA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35886" y="212726"/>
            <a:ext cx="828308" cy="1316916"/>
          </a:xfrm>
          <a:prstGeom prst="rect">
            <a:avLst/>
          </a:prstGeom>
        </p:spPr>
      </p:pic>
    </p:spTree>
    <p:extLst>
      <p:ext uri="{BB962C8B-B14F-4D97-AF65-F5344CB8AC3E}">
        <p14:creationId xmlns:p14="http://schemas.microsoft.com/office/powerpoint/2010/main" val="14714309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D91CF1-5C6C-44E0-8ECB-418AA26AF987}"/>
              </a:ext>
            </a:extLst>
          </p:cNvPr>
          <p:cNvSpPr>
            <a:spLocks noGrp="1"/>
          </p:cNvSpPr>
          <p:nvPr>
            <p:ph type="title"/>
          </p:nvPr>
        </p:nvSpPr>
        <p:spPr>
          <a:xfrm>
            <a:off x="838200" y="365125"/>
            <a:ext cx="10515600" cy="122555"/>
          </a:xfrm>
        </p:spPr>
        <p:txBody>
          <a:bodyPr>
            <a:normAutofit fontScale="90000"/>
          </a:bodyPr>
          <a:lstStyle/>
          <a:p>
            <a:r>
              <a:rPr lang="en-GB" dirty="0"/>
              <a:t>Text 1</a:t>
            </a:r>
          </a:p>
        </p:txBody>
      </p:sp>
      <p:sp>
        <p:nvSpPr>
          <p:cNvPr id="3" name="Content Placeholder 2">
            <a:extLst>
              <a:ext uri="{FF2B5EF4-FFF2-40B4-BE49-F238E27FC236}">
                <a16:creationId xmlns:a16="http://schemas.microsoft.com/office/drawing/2014/main" id="{A5F19C97-657E-40AE-B350-05515CFE6622}"/>
              </a:ext>
            </a:extLst>
          </p:cNvPr>
          <p:cNvSpPr>
            <a:spLocks noGrp="1"/>
          </p:cNvSpPr>
          <p:nvPr>
            <p:ph idx="1"/>
          </p:nvPr>
        </p:nvSpPr>
        <p:spPr>
          <a:xfrm>
            <a:off x="838200" y="655320"/>
            <a:ext cx="10515600" cy="6035040"/>
          </a:xfrm>
        </p:spPr>
        <p:txBody>
          <a:bodyPr/>
          <a:lstStyle/>
          <a:p>
            <a:pPr marL="514350" indent="-514350">
              <a:buAutoNum type="arabicParenR"/>
            </a:pPr>
            <a:r>
              <a:rPr lang="en-GB" sz="3200" b="1" dirty="0"/>
              <a:t>Farming changed more quickly than industry. True/false?</a:t>
            </a:r>
          </a:p>
          <a:p>
            <a:pPr marL="514350" indent="-514350">
              <a:buAutoNum type="arabicParenR"/>
            </a:pPr>
            <a:endParaRPr lang="en-GB" sz="3200" b="1" dirty="0"/>
          </a:p>
          <a:p>
            <a:pPr marL="514350" indent="-514350">
              <a:buAutoNum type="arabicParenR"/>
            </a:pPr>
            <a:r>
              <a:rPr lang="en-GB" sz="3200" b="1" dirty="0"/>
              <a:t>Algorithms enable computers to recognise pictures more effectively than people can/. True/false?</a:t>
            </a:r>
          </a:p>
          <a:p>
            <a:pPr marL="514350" indent="-514350">
              <a:buAutoNum type="arabicParenR"/>
            </a:pPr>
            <a:endParaRPr lang="en-GB" sz="3200" b="1" dirty="0"/>
          </a:p>
          <a:p>
            <a:pPr marL="514350" indent="-514350">
              <a:buAutoNum type="arabicParenR"/>
            </a:pPr>
            <a:r>
              <a:rPr lang="en-GB" sz="3200" b="1" dirty="0"/>
              <a:t>Robots can do the work of a dentist. True/false?</a:t>
            </a:r>
          </a:p>
          <a:p>
            <a:pPr marL="514350" indent="-514350">
              <a:buAutoNum type="arabicParenR"/>
            </a:pPr>
            <a:endParaRPr lang="en-GB" sz="3200" b="1" dirty="0"/>
          </a:p>
          <a:p>
            <a:pPr marL="514350" indent="-514350">
              <a:buAutoNum type="arabicParenR"/>
            </a:pPr>
            <a:r>
              <a:rPr lang="en-GB" sz="3200" b="1" dirty="0"/>
              <a:t>It is impossible to predict the future of technology. True/false?</a:t>
            </a:r>
          </a:p>
          <a:p>
            <a:pPr marL="514350" indent="-514350">
              <a:buAutoNum type="arabicParenR"/>
            </a:pPr>
            <a:endParaRPr lang="en-GB" sz="3200" b="1" dirty="0"/>
          </a:p>
          <a:p>
            <a:pPr marL="514350" indent="-514350">
              <a:buAutoNum type="arabicParenR"/>
            </a:pPr>
            <a:r>
              <a:rPr lang="en-GB" sz="3200" b="1" dirty="0"/>
              <a:t>Most jobs are at risk. True/false?</a:t>
            </a:r>
          </a:p>
          <a:p>
            <a:pPr marL="0" indent="0">
              <a:buNone/>
            </a:pPr>
            <a:endParaRPr lang="en-GB" dirty="0"/>
          </a:p>
          <a:p>
            <a:pPr marL="514350" indent="-514350">
              <a:buAutoNum type="arabicParenR"/>
            </a:pPr>
            <a:endParaRPr lang="en-GB" dirty="0"/>
          </a:p>
          <a:p>
            <a:pPr marL="514350" indent="-514350">
              <a:buAutoNum type="arabicParenR"/>
            </a:pPr>
            <a:endParaRPr lang="en-GB" dirty="0"/>
          </a:p>
          <a:p>
            <a:pPr marL="514350" indent="-514350">
              <a:buAutoNum type="arabicParenR"/>
            </a:pPr>
            <a:endParaRPr lang="en-GB" dirty="0"/>
          </a:p>
        </p:txBody>
      </p:sp>
    </p:spTree>
    <p:extLst>
      <p:ext uri="{BB962C8B-B14F-4D97-AF65-F5344CB8AC3E}">
        <p14:creationId xmlns:p14="http://schemas.microsoft.com/office/powerpoint/2010/main" val="28542808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36FD02-E7E6-403A-ACFC-33093C060B7F}"/>
              </a:ext>
            </a:extLst>
          </p:cNvPr>
          <p:cNvSpPr>
            <a:spLocks noGrp="1"/>
          </p:cNvSpPr>
          <p:nvPr>
            <p:ph type="title"/>
          </p:nvPr>
        </p:nvSpPr>
        <p:spPr>
          <a:xfrm>
            <a:off x="838200" y="365125"/>
            <a:ext cx="10515600" cy="137795"/>
          </a:xfrm>
        </p:spPr>
        <p:txBody>
          <a:bodyPr>
            <a:normAutofit fontScale="90000"/>
          </a:bodyPr>
          <a:lstStyle/>
          <a:p>
            <a:r>
              <a:rPr lang="en-GB" dirty="0"/>
              <a:t>Text 2</a:t>
            </a:r>
          </a:p>
        </p:txBody>
      </p:sp>
      <p:sp>
        <p:nvSpPr>
          <p:cNvPr id="3" name="Content Placeholder 2">
            <a:extLst>
              <a:ext uri="{FF2B5EF4-FFF2-40B4-BE49-F238E27FC236}">
                <a16:creationId xmlns:a16="http://schemas.microsoft.com/office/drawing/2014/main" id="{0C464878-A7C2-4AD8-86BC-76FBC34B035C}"/>
              </a:ext>
            </a:extLst>
          </p:cNvPr>
          <p:cNvSpPr>
            <a:spLocks noGrp="1"/>
          </p:cNvSpPr>
          <p:nvPr>
            <p:ph idx="1"/>
          </p:nvPr>
        </p:nvSpPr>
        <p:spPr>
          <a:xfrm>
            <a:off x="838200" y="746760"/>
            <a:ext cx="10515600" cy="5746115"/>
          </a:xfrm>
        </p:spPr>
        <p:txBody>
          <a:bodyPr>
            <a:normAutofit fontScale="92500" lnSpcReduction="20000"/>
          </a:bodyPr>
          <a:lstStyle/>
          <a:p>
            <a:pPr marL="514350" indent="-514350">
              <a:buAutoNum type="arabicParenR"/>
            </a:pPr>
            <a:r>
              <a:rPr lang="en-GB" b="1" dirty="0"/>
              <a:t>One report say about a third of jobs in Britain are at risk. True/false?</a:t>
            </a:r>
          </a:p>
          <a:p>
            <a:pPr marL="514350" indent="-514350">
              <a:buAutoNum type="arabicParenR"/>
            </a:pPr>
            <a:endParaRPr lang="en-GB" b="1" dirty="0"/>
          </a:p>
          <a:p>
            <a:pPr marL="514350" indent="-514350">
              <a:buAutoNum type="arabicParenR"/>
            </a:pPr>
            <a:r>
              <a:rPr lang="en-GB" b="1" dirty="0"/>
              <a:t>World Bank data predicts greater jobs losses in India than in China. True/false?</a:t>
            </a:r>
          </a:p>
          <a:p>
            <a:pPr marL="514350" indent="-514350">
              <a:buAutoNum type="arabicParenR"/>
            </a:pPr>
            <a:endParaRPr lang="en-GB" b="1" dirty="0"/>
          </a:p>
          <a:p>
            <a:pPr marL="514350" indent="-514350">
              <a:buAutoNum type="arabicParenR"/>
            </a:pPr>
            <a:r>
              <a:rPr lang="en-GB" b="1" dirty="0"/>
              <a:t>The Global South may lose more jobs than in the West. True/false?</a:t>
            </a:r>
          </a:p>
          <a:p>
            <a:pPr marL="514350" indent="-514350">
              <a:buAutoNum type="arabicParenR"/>
            </a:pPr>
            <a:endParaRPr lang="en-GB" b="1" dirty="0"/>
          </a:p>
          <a:p>
            <a:pPr marL="514350" indent="-514350">
              <a:buAutoNum type="arabicParenR"/>
            </a:pPr>
            <a:r>
              <a:rPr lang="en-GB" b="1" dirty="0"/>
              <a:t>In the USA a lot of workers have found new jobs when technology replaced theirs. True/false?</a:t>
            </a:r>
          </a:p>
          <a:p>
            <a:pPr marL="514350" indent="-514350">
              <a:buAutoNum type="arabicParenR"/>
            </a:pPr>
            <a:endParaRPr lang="en-GB" b="1" dirty="0"/>
          </a:p>
          <a:p>
            <a:pPr marL="514350" indent="-514350">
              <a:buAutoNum type="arabicParenR"/>
            </a:pPr>
            <a:r>
              <a:rPr lang="en-GB" b="1" dirty="0"/>
              <a:t>Artificial Intelligence is better than doctors at finding health problems. True/false?</a:t>
            </a:r>
          </a:p>
          <a:p>
            <a:pPr marL="514350" indent="-514350">
              <a:buAutoNum type="arabicParenR"/>
            </a:pPr>
            <a:endParaRPr lang="en-GB" b="1" dirty="0"/>
          </a:p>
          <a:p>
            <a:pPr marL="514350" indent="-514350">
              <a:buAutoNum type="arabicParenR"/>
            </a:pPr>
            <a:r>
              <a:rPr lang="en-GB" b="1" dirty="0"/>
              <a:t>Drones are the solution to all health problems in Malawi. True/false?</a:t>
            </a:r>
          </a:p>
          <a:p>
            <a:pPr marL="514350" indent="-514350">
              <a:buAutoNum type="arabicParenR"/>
            </a:pPr>
            <a:endParaRPr lang="en-GB" dirty="0"/>
          </a:p>
          <a:p>
            <a:pPr marL="514350" indent="-514350">
              <a:buAutoNum type="arabicParenR"/>
            </a:pPr>
            <a:endParaRPr lang="en-GB" dirty="0"/>
          </a:p>
        </p:txBody>
      </p:sp>
    </p:spTree>
    <p:extLst>
      <p:ext uri="{BB962C8B-B14F-4D97-AF65-F5344CB8AC3E}">
        <p14:creationId xmlns:p14="http://schemas.microsoft.com/office/powerpoint/2010/main" val="2861879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D3175D-34E7-4748-A608-EDEA2C7B8A13}"/>
              </a:ext>
            </a:extLst>
          </p:cNvPr>
          <p:cNvSpPr>
            <a:spLocks noGrp="1"/>
          </p:cNvSpPr>
          <p:nvPr>
            <p:ph type="title"/>
          </p:nvPr>
        </p:nvSpPr>
        <p:spPr>
          <a:xfrm>
            <a:off x="838200" y="365126"/>
            <a:ext cx="10515600" cy="137794"/>
          </a:xfrm>
        </p:spPr>
        <p:txBody>
          <a:bodyPr>
            <a:normAutofit fontScale="90000"/>
          </a:bodyPr>
          <a:lstStyle/>
          <a:p>
            <a:r>
              <a:rPr lang="en-GB" dirty="0"/>
              <a:t>Text 3</a:t>
            </a:r>
          </a:p>
        </p:txBody>
      </p:sp>
      <p:sp>
        <p:nvSpPr>
          <p:cNvPr id="3" name="Content Placeholder 2">
            <a:extLst>
              <a:ext uri="{FF2B5EF4-FFF2-40B4-BE49-F238E27FC236}">
                <a16:creationId xmlns:a16="http://schemas.microsoft.com/office/drawing/2014/main" id="{8985D406-94CE-4EF5-8CF0-8D02DD20F3B1}"/>
              </a:ext>
            </a:extLst>
          </p:cNvPr>
          <p:cNvSpPr>
            <a:spLocks noGrp="1"/>
          </p:cNvSpPr>
          <p:nvPr>
            <p:ph idx="1"/>
          </p:nvPr>
        </p:nvSpPr>
        <p:spPr>
          <a:xfrm>
            <a:off x="838200" y="502920"/>
            <a:ext cx="10515600" cy="6461760"/>
          </a:xfrm>
        </p:spPr>
        <p:txBody>
          <a:bodyPr/>
          <a:lstStyle/>
          <a:p>
            <a:pPr marL="514350" indent="-514350">
              <a:buAutoNum type="arabicParenR"/>
            </a:pPr>
            <a:endParaRPr lang="en-GB" dirty="0"/>
          </a:p>
          <a:p>
            <a:pPr marL="514350" indent="-514350">
              <a:buAutoNum type="arabicParenR"/>
            </a:pPr>
            <a:r>
              <a:rPr lang="en-GB" b="1" dirty="0"/>
              <a:t>A report suggests that there was a small likelihood that American workers who used technology voted for Trump. True/false?</a:t>
            </a:r>
          </a:p>
          <a:p>
            <a:pPr marL="514350" indent="-514350">
              <a:buAutoNum type="arabicParenR"/>
            </a:pPr>
            <a:endParaRPr lang="en-GB" b="1" dirty="0"/>
          </a:p>
          <a:p>
            <a:pPr marL="514350" indent="-514350">
              <a:buAutoNum type="arabicParenR"/>
            </a:pPr>
            <a:r>
              <a:rPr lang="en-GB" b="1" dirty="0"/>
              <a:t>Last year the USA manufactured less than before. True/false?</a:t>
            </a:r>
          </a:p>
          <a:p>
            <a:pPr marL="514350" indent="-514350">
              <a:buAutoNum type="arabicParenR"/>
            </a:pPr>
            <a:endParaRPr lang="en-GB" b="1" dirty="0"/>
          </a:p>
          <a:p>
            <a:pPr marL="514350" indent="-514350">
              <a:buAutoNum type="arabicParenR"/>
            </a:pPr>
            <a:r>
              <a:rPr lang="en-GB" b="1" dirty="0"/>
              <a:t>Last year the USA manufactured more then before and with about a third fewer workers. True/false?</a:t>
            </a:r>
          </a:p>
          <a:p>
            <a:pPr marL="514350" indent="-514350">
              <a:buAutoNum type="arabicParenR"/>
            </a:pPr>
            <a:endParaRPr lang="en-GB" b="1" dirty="0"/>
          </a:p>
          <a:p>
            <a:pPr marL="514350" indent="-514350">
              <a:buAutoNum type="arabicParenR"/>
            </a:pPr>
            <a:r>
              <a:rPr lang="en-GB" b="1" dirty="0"/>
              <a:t>Robots will be able to pick oranges and strawberries. True/false?</a:t>
            </a:r>
          </a:p>
          <a:p>
            <a:pPr marL="514350" indent="-514350">
              <a:buAutoNum type="arabicParenR"/>
            </a:pPr>
            <a:endParaRPr lang="en-GB" b="1" dirty="0"/>
          </a:p>
          <a:p>
            <a:pPr marL="514350" indent="-514350">
              <a:buAutoNum type="arabicParenR"/>
            </a:pPr>
            <a:r>
              <a:rPr lang="en-GB" b="1" dirty="0"/>
              <a:t>Workers will suffer because of automation. True/false?</a:t>
            </a:r>
          </a:p>
          <a:p>
            <a:pPr marL="0" indent="0">
              <a:buNone/>
            </a:pPr>
            <a:endParaRPr lang="en-GB" dirty="0"/>
          </a:p>
          <a:p>
            <a:pPr marL="514350" indent="-514350">
              <a:buAutoNum type="arabicParenR"/>
            </a:pPr>
            <a:endParaRPr lang="en-GB" dirty="0"/>
          </a:p>
          <a:p>
            <a:pPr marL="514350" indent="-514350">
              <a:buAutoNum type="arabicParenR"/>
            </a:pPr>
            <a:endParaRPr lang="en-GB" dirty="0"/>
          </a:p>
          <a:p>
            <a:pPr marL="514350" indent="-514350">
              <a:buAutoNum type="arabicParenR"/>
            </a:pPr>
            <a:endParaRPr lang="en-GB" dirty="0"/>
          </a:p>
        </p:txBody>
      </p:sp>
    </p:spTree>
    <p:extLst>
      <p:ext uri="{BB962C8B-B14F-4D97-AF65-F5344CB8AC3E}">
        <p14:creationId xmlns:p14="http://schemas.microsoft.com/office/powerpoint/2010/main" val="8092921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648A7E-320A-476C-87A5-BE905B44FA6D}"/>
              </a:ext>
            </a:extLst>
          </p:cNvPr>
          <p:cNvSpPr>
            <a:spLocks noGrp="1"/>
          </p:cNvSpPr>
          <p:nvPr>
            <p:ph type="title"/>
          </p:nvPr>
        </p:nvSpPr>
        <p:spPr>
          <a:xfrm>
            <a:off x="838200" y="365125"/>
            <a:ext cx="10515600" cy="442595"/>
          </a:xfrm>
        </p:spPr>
        <p:txBody>
          <a:bodyPr>
            <a:normAutofit fontScale="90000"/>
          </a:bodyPr>
          <a:lstStyle/>
          <a:p>
            <a:r>
              <a:rPr lang="en-GB" dirty="0"/>
              <a:t>Text 4</a:t>
            </a:r>
          </a:p>
        </p:txBody>
      </p:sp>
      <p:sp>
        <p:nvSpPr>
          <p:cNvPr id="3" name="Content Placeholder 2">
            <a:extLst>
              <a:ext uri="{FF2B5EF4-FFF2-40B4-BE49-F238E27FC236}">
                <a16:creationId xmlns:a16="http://schemas.microsoft.com/office/drawing/2014/main" id="{2007EE6D-0233-45AF-AD3B-D5C9A50F0DDE}"/>
              </a:ext>
            </a:extLst>
          </p:cNvPr>
          <p:cNvSpPr>
            <a:spLocks noGrp="1"/>
          </p:cNvSpPr>
          <p:nvPr>
            <p:ph idx="1"/>
          </p:nvPr>
        </p:nvSpPr>
        <p:spPr>
          <a:xfrm>
            <a:off x="838200" y="975360"/>
            <a:ext cx="10515600" cy="5201603"/>
          </a:xfrm>
        </p:spPr>
        <p:txBody>
          <a:bodyPr>
            <a:normAutofit fontScale="85000" lnSpcReduction="20000"/>
          </a:bodyPr>
          <a:lstStyle/>
          <a:p>
            <a:pPr marL="514350" indent="-514350">
              <a:buAutoNum type="arabicParenR"/>
            </a:pPr>
            <a:r>
              <a:rPr lang="en-GB" b="1" dirty="0"/>
              <a:t>We may need to adapt our skills to the needs of robots. True/false?</a:t>
            </a:r>
          </a:p>
          <a:p>
            <a:pPr marL="514350" indent="-514350">
              <a:buAutoNum type="arabicParenR"/>
            </a:pPr>
            <a:endParaRPr lang="en-GB" b="1" dirty="0"/>
          </a:p>
          <a:p>
            <a:pPr marL="514350" indent="-514350">
              <a:buAutoNum type="arabicParenR"/>
            </a:pPr>
            <a:r>
              <a:rPr lang="en-GB" b="1" dirty="0"/>
              <a:t>Oxfam says there are 8 rich people who are as wealthy as all of the world’s poorest 50%. True/false?</a:t>
            </a:r>
          </a:p>
          <a:p>
            <a:pPr marL="514350" indent="-514350">
              <a:buAutoNum type="arabicParenR"/>
            </a:pPr>
            <a:endParaRPr lang="en-GB" b="1" dirty="0"/>
          </a:p>
          <a:p>
            <a:pPr marL="514350" indent="-514350">
              <a:buAutoNum type="arabicParenR"/>
            </a:pPr>
            <a:r>
              <a:rPr lang="en-GB" b="1" dirty="0"/>
              <a:t>Technology will make us more equal. True/false?</a:t>
            </a:r>
          </a:p>
          <a:p>
            <a:pPr marL="514350" indent="-514350">
              <a:buAutoNum type="arabicParenR"/>
            </a:pPr>
            <a:endParaRPr lang="en-GB" b="1" dirty="0"/>
          </a:p>
          <a:p>
            <a:pPr marL="514350" indent="-514350">
              <a:buAutoNum type="arabicParenR"/>
            </a:pPr>
            <a:r>
              <a:rPr lang="en-GB" b="1" dirty="0"/>
              <a:t>The data from  our internet use can be used to affect who we vote for. True/false?</a:t>
            </a:r>
          </a:p>
          <a:p>
            <a:pPr marL="514350" indent="-514350">
              <a:buAutoNum type="arabicParenR"/>
            </a:pPr>
            <a:endParaRPr lang="en-GB" b="1" dirty="0"/>
          </a:p>
          <a:p>
            <a:pPr marL="514350" indent="-514350">
              <a:buAutoNum type="arabicParenR"/>
            </a:pPr>
            <a:r>
              <a:rPr lang="en-GB" b="1" dirty="0"/>
              <a:t>The richest nations want rules to stop the misuse of data, True/false?</a:t>
            </a:r>
          </a:p>
          <a:p>
            <a:pPr marL="514350" indent="-514350">
              <a:buAutoNum type="arabicParenR"/>
            </a:pPr>
            <a:endParaRPr lang="en-GB" b="1" dirty="0"/>
          </a:p>
          <a:p>
            <a:pPr marL="514350" indent="-514350">
              <a:buAutoNum type="arabicParenR"/>
            </a:pPr>
            <a:r>
              <a:rPr lang="en-GB" b="1" dirty="0"/>
              <a:t>According to the President of Russia, Russia is leading the world in technology. True/false?</a:t>
            </a:r>
          </a:p>
          <a:p>
            <a:pPr marL="514350" indent="-514350">
              <a:buAutoNum type="arabicParenR"/>
            </a:pPr>
            <a:endParaRPr lang="en-GB" dirty="0"/>
          </a:p>
          <a:p>
            <a:pPr marL="514350" indent="-514350">
              <a:buAutoNum type="arabicParenR"/>
            </a:pPr>
            <a:endParaRPr lang="en-GB" dirty="0"/>
          </a:p>
          <a:p>
            <a:pPr marL="514350" indent="-514350">
              <a:buAutoNum type="arabicParenR"/>
            </a:pPr>
            <a:endParaRPr lang="en-GB" dirty="0"/>
          </a:p>
          <a:p>
            <a:pPr marL="514350" indent="-514350">
              <a:buAutoNum type="arabicParenR"/>
            </a:pPr>
            <a:endParaRPr lang="en-GB" dirty="0"/>
          </a:p>
        </p:txBody>
      </p:sp>
    </p:spTree>
    <p:extLst>
      <p:ext uri="{BB962C8B-B14F-4D97-AF65-F5344CB8AC3E}">
        <p14:creationId xmlns:p14="http://schemas.microsoft.com/office/powerpoint/2010/main" val="117412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A604F-1B19-44E8-BBB9-575C2E724BE9}"/>
              </a:ext>
            </a:extLst>
          </p:cNvPr>
          <p:cNvSpPr>
            <a:spLocks noGrp="1"/>
          </p:cNvSpPr>
          <p:nvPr>
            <p:ph type="title"/>
          </p:nvPr>
        </p:nvSpPr>
        <p:spPr>
          <a:xfrm flipH="1">
            <a:off x="11353800" y="365125"/>
            <a:ext cx="190500" cy="1325563"/>
          </a:xfrm>
        </p:spPr>
        <p:txBody>
          <a:bodyPr/>
          <a:lstStyle/>
          <a:p>
            <a:endParaRPr lang="en-GB" b="1" dirty="0"/>
          </a:p>
        </p:txBody>
      </p:sp>
      <p:sp>
        <p:nvSpPr>
          <p:cNvPr id="5" name="Rectangle 4">
            <a:extLst>
              <a:ext uri="{FF2B5EF4-FFF2-40B4-BE49-F238E27FC236}">
                <a16:creationId xmlns:a16="http://schemas.microsoft.com/office/drawing/2014/main" id="{3EC46F9E-35C9-49F8-88A6-4EBB28F01540}"/>
              </a:ext>
            </a:extLst>
          </p:cNvPr>
          <p:cNvSpPr/>
          <p:nvPr/>
        </p:nvSpPr>
        <p:spPr>
          <a:xfrm>
            <a:off x="209550" y="152400"/>
            <a:ext cx="12211050" cy="7078861"/>
          </a:xfrm>
          <a:prstGeom prst="rect">
            <a:avLst/>
          </a:prstGeom>
        </p:spPr>
        <p:txBody>
          <a:bodyPr wrap="square">
            <a:spAutoFit/>
          </a:bodyPr>
          <a:lstStyle/>
          <a:p>
            <a:r>
              <a:rPr lang="en-GB" sz="2000" b="1" dirty="0"/>
              <a:t>Text 1</a:t>
            </a:r>
          </a:p>
          <a:p>
            <a:r>
              <a:rPr lang="en-GB" sz="2000" b="1" dirty="0"/>
              <a:t>Today the speed of change is so very fast. In the past changes in technology happened slowly over thousands of years, like farming, or hundreds of years, like industry. Today big changes happen in a few years and it is difficult to predict them. And with progress in automation, we need to think about robots in industry and driverless cars but also about the many ways computers and digital technology are changing our work and our lives. We are now at the beginning of a new age of very big and maybe very difficult changes.</a:t>
            </a:r>
          </a:p>
          <a:p>
            <a:r>
              <a:rPr lang="en-GB" sz="2000" b="1" dirty="0"/>
              <a:t>Now we see sudden solutions to old problems. Researchers spent years trying to get computers to identify objects but then machine-learning solved the problem. Computers use algorithms to learn from examples, data, and experience. Google’s technology to recognise pictures is now better than humans.</a:t>
            </a:r>
          </a:p>
          <a:p>
            <a:r>
              <a:rPr lang="en-GB" sz="2000" b="1" dirty="0"/>
              <a:t>We thought that automation could not do the job of a dentist. But in September 2017 in China, a robot dentist put in two teeth without help from a human dentist. The teeth were 3D printed.</a:t>
            </a:r>
          </a:p>
          <a:p>
            <a:r>
              <a:rPr lang="en-GB" sz="2000" b="1" dirty="0"/>
              <a:t>Of course, Silicon Valley believes in big changes. Completely changing industries means making big money for one company. Mark Zuckerberg says for Facebook, ‘Move fast and break things.’ This is now true for capitalists making money from technology.</a:t>
            </a:r>
          </a:p>
          <a:p>
            <a:r>
              <a:rPr lang="en-GB" sz="2000" b="1" dirty="0"/>
              <a:t>Some people are worried about this. In October 2016 Klaus Schwab from the World Economic Forum was unhappy and said, ‘Society is facing the “new unknown”.'</a:t>
            </a:r>
          </a:p>
          <a:p>
            <a:r>
              <a:rPr lang="en-GB" sz="2000" b="1" i="1" dirty="0"/>
              <a:t>Fewer jobs?</a:t>
            </a:r>
          </a:p>
          <a:p>
            <a:r>
              <a:rPr lang="en-GB" sz="2000" b="1" dirty="0"/>
              <a:t>Most of the problems of automation are in work and jobs.</a:t>
            </a:r>
          </a:p>
          <a:p>
            <a:r>
              <a:rPr lang="en-GB" sz="2000" b="1" dirty="0"/>
              <a:t>Citi and Oxford Martin School says 80 per cent of retail jobs are at risk. It’s not just machines replacing the people at the tills in shops but more internet shopping and automation in warehouses and transport.</a:t>
            </a:r>
          </a:p>
          <a:p>
            <a:endParaRPr lang="en-GB" b="1" dirty="0"/>
          </a:p>
          <a:p>
            <a:endParaRPr lang="en-GB" b="1" dirty="0"/>
          </a:p>
          <a:p>
            <a:endParaRPr lang="en-GB" b="1" dirty="0"/>
          </a:p>
        </p:txBody>
      </p:sp>
    </p:spTree>
    <p:extLst>
      <p:ext uri="{BB962C8B-B14F-4D97-AF65-F5344CB8AC3E}">
        <p14:creationId xmlns:p14="http://schemas.microsoft.com/office/powerpoint/2010/main" val="32728456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A604F-1B19-44E8-BBB9-575C2E724BE9}"/>
              </a:ext>
            </a:extLst>
          </p:cNvPr>
          <p:cNvSpPr>
            <a:spLocks noGrp="1"/>
          </p:cNvSpPr>
          <p:nvPr>
            <p:ph type="title"/>
          </p:nvPr>
        </p:nvSpPr>
        <p:spPr>
          <a:xfrm flipH="1">
            <a:off x="11353800" y="365125"/>
            <a:ext cx="190500" cy="1325563"/>
          </a:xfrm>
        </p:spPr>
        <p:txBody>
          <a:bodyPr/>
          <a:lstStyle/>
          <a:p>
            <a:endParaRPr lang="en-GB" b="1" dirty="0"/>
          </a:p>
        </p:txBody>
      </p:sp>
      <p:sp>
        <p:nvSpPr>
          <p:cNvPr id="5" name="Rectangle 4">
            <a:extLst>
              <a:ext uri="{FF2B5EF4-FFF2-40B4-BE49-F238E27FC236}">
                <a16:creationId xmlns:a16="http://schemas.microsoft.com/office/drawing/2014/main" id="{3EC46F9E-35C9-49F8-88A6-4EBB28F01540}"/>
              </a:ext>
            </a:extLst>
          </p:cNvPr>
          <p:cNvSpPr/>
          <p:nvPr/>
        </p:nvSpPr>
        <p:spPr>
          <a:xfrm>
            <a:off x="209550" y="152400"/>
            <a:ext cx="12211050" cy="7432804"/>
          </a:xfrm>
          <a:prstGeom prst="rect">
            <a:avLst/>
          </a:prstGeom>
        </p:spPr>
        <p:txBody>
          <a:bodyPr wrap="square">
            <a:spAutoFit/>
          </a:bodyPr>
          <a:lstStyle/>
          <a:p>
            <a:r>
              <a:rPr lang="en-GB" sz="2100" b="1" dirty="0"/>
              <a:t>Text 2</a:t>
            </a:r>
          </a:p>
          <a:p>
            <a:r>
              <a:rPr lang="en-GB" sz="2100" b="1" dirty="0"/>
              <a:t>The Royal Society for the encouragement of Arts, Manufactures and Commerce (RSA) says that in Britain, we may lose jobs in finance and accounting, transport and distribution, and media marketing and advertising. Another report says we may lose one in three British jobs.</a:t>
            </a:r>
          </a:p>
          <a:p>
            <a:r>
              <a:rPr lang="en-GB" sz="2100" b="1" dirty="0"/>
              <a:t>And for the Majority World things are no better. A study using World Bank data says we may lose 77 per cent of jobs in China, 69 per cent in India, and 85 per cent in Uzbekistan. These ideas about the future are because there may be no more low-wage labour in the Global South with automation making manufacture cheaper in the West. And more automation in poorer countries may replace more jobs than in the West.</a:t>
            </a:r>
          </a:p>
          <a:p>
            <a:r>
              <a:rPr lang="en-GB" sz="2100" b="1" dirty="0"/>
              <a:t>Others disagree and say with new technology there will be different kinds of jobs, or life will be better and work will matter less. But in the US, only 0.5 per cent of workers have found new and different jobs.</a:t>
            </a:r>
          </a:p>
          <a:p>
            <a:r>
              <a:rPr lang="en-GB" sz="2100" b="1" dirty="0"/>
              <a:t>There is also the idea that it is better to have automation in jobs that are boring, repetitive, dirty or dangerous.  </a:t>
            </a:r>
          </a:p>
          <a:p>
            <a:r>
              <a:rPr lang="en-GB" sz="2100" b="1" dirty="0"/>
              <a:t>But there are very good technological advances. Artificial intelligence can now find cancers better than doctors and is better than doctors in diagnosing symptoms. Robots can do surgery with steady hands. This is good news of course for patients but not so good for the doctors.</a:t>
            </a:r>
          </a:p>
          <a:p>
            <a:r>
              <a:rPr lang="en-GB" sz="2100" b="1" dirty="0"/>
              <a:t>It is likely and maybe possible for computer programs to study case law better and faster and suggest lines of defence in court. But do we want them to be the only possibility? Algorithms can find illegal financial transactions in a millisecond. But they can also do fast buying and selling on the stock market. At the same time they can compete with other computers. It’s very good that drones can deliver medicines to remote rural areas in Malawi. But there is a problem if the areas stay remote and that is the only health care they have. </a:t>
            </a:r>
          </a:p>
          <a:p>
            <a:endParaRPr lang="en-GB" sz="3600" dirty="0"/>
          </a:p>
        </p:txBody>
      </p:sp>
    </p:spTree>
    <p:extLst>
      <p:ext uri="{BB962C8B-B14F-4D97-AF65-F5344CB8AC3E}">
        <p14:creationId xmlns:p14="http://schemas.microsoft.com/office/powerpoint/2010/main" val="22480622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A604F-1B19-44E8-BBB9-575C2E724BE9}"/>
              </a:ext>
            </a:extLst>
          </p:cNvPr>
          <p:cNvSpPr>
            <a:spLocks noGrp="1"/>
          </p:cNvSpPr>
          <p:nvPr>
            <p:ph type="title"/>
          </p:nvPr>
        </p:nvSpPr>
        <p:spPr>
          <a:xfrm flipH="1">
            <a:off x="11353800" y="365125"/>
            <a:ext cx="190500" cy="1325563"/>
          </a:xfrm>
        </p:spPr>
        <p:txBody>
          <a:bodyPr/>
          <a:lstStyle/>
          <a:p>
            <a:endParaRPr lang="en-GB" b="1" dirty="0"/>
          </a:p>
        </p:txBody>
      </p:sp>
      <p:sp>
        <p:nvSpPr>
          <p:cNvPr id="5" name="Rectangle 4">
            <a:extLst>
              <a:ext uri="{FF2B5EF4-FFF2-40B4-BE49-F238E27FC236}">
                <a16:creationId xmlns:a16="http://schemas.microsoft.com/office/drawing/2014/main" id="{3EC46F9E-35C9-49F8-88A6-4EBB28F01540}"/>
              </a:ext>
            </a:extLst>
          </p:cNvPr>
          <p:cNvSpPr/>
          <p:nvPr/>
        </p:nvSpPr>
        <p:spPr>
          <a:xfrm>
            <a:off x="209550" y="152400"/>
            <a:ext cx="12211050" cy="8802410"/>
          </a:xfrm>
          <a:prstGeom prst="rect">
            <a:avLst/>
          </a:prstGeom>
        </p:spPr>
        <p:txBody>
          <a:bodyPr wrap="square">
            <a:spAutoFit/>
          </a:bodyPr>
          <a:lstStyle/>
          <a:p>
            <a:r>
              <a:rPr lang="en-GB" sz="2200" b="1" dirty="0"/>
              <a:t>Text 3</a:t>
            </a:r>
          </a:p>
          <a:p>
            <a:r>
              <a:rPr lang="en-GB" sz="2200" b="1" dirty="0"/>
              <a:t>We always need to think about the effects on humans. And we are not doing that enough.</a:t>
            </a:r>
          </a:p>
          <a:p>
            <a:r>
              <a:rPr lang="en-GB" sz="2200" b="1" dirty="0"/>
              <a:t>A new report showed that US workers who used automation at work were more likely to vote for Donald Trump. It is possible they were thinking about Trump’s plan to bring manufacturing back to the US again. But in 2016, the US produced more goods than ever (85 per cent more than in 1987). And with one important difference: it did this with 30 per cent fewer workers. Manufacturing was already back in the US but more and more machines did the work. Maybe Trump blamed globalization for losing jobs but today many people say that automation is a bigger problem.</a:t>
            </a:r>
          </a:p>
          <a:p>
            <a:r>
              <a:rPr lang="en-GB" sz="2200" b="1" dirty="0"/>
              <a:t>Orange growers in California are, worried about not finding enough cheap migrant workers. They are investing in an orange=-picking robot. And in Britain with Brexit, farmers are thinking about automated strawberry-pickers costing $250,000 each. </a:t>
            </a:r>
          </a:p>
          <a:p>
            <a:r>
              <a:rPr lang="en-GB" sz="2200" b="1" i="1" dirty="0"/>
              <a:t>Bad for workers</a:t>
            </a:r>
          </a:p>
          <a:p>
            <a:r>
              <a:rPr lang="en-GB" sz="2200" b="1" dirty="0"/>
              <a:t>Many predictions about work make a few unhappy points. More and more we will divide jobs into low-paid/low-skilled and high-paid/high-skilled, with only a few people doing the high-paid/high-skilled jobs. Workers will have less power and wages will go down. Algorithms in management will lead to more robotic working conditions for humans; and maybe many people will do work that is just between machines.</a:t>
            </a:r>
          </a:p>
          <a:p>
            <a:r>
              <a:rPr lang="en-GB" sz="2200" b="1" dirty="0"/>
              <a:t>Willem Schinkel is a Dutch sociologist. He says, ‘If we think that work will disappear, that is a very good way to make us work more cheaply.’ This means we will be at work 24 hours a day. Then we will want to have our boring 9-to-5 jobs back.</a:t>
            </a:r>
          </a:p>
          <a:p>
            <a:endParaRPr lang="en-GB" dirty="0"/>
          </a:p>
          <a:p>
            <a:endParaRPr lang="en-GB" dirty="0"/>
          </a:p>
          <a:p>
            <a:endParaRPr lang="en-GB" dirty="0"/>
          </a:p>
          <a:p>
            <a:endParaRPr lang="en-GB" dirty="0"/>
          </a:p>
          <a:p>
            <a:endParaRPr lang="en-GB" dirty="0"/>
          </a:p>
          <a:p>
            <a:endParaRPr lang="en-GB" sz="3600" dirty="0"/>
          </a:p>
        </p:txBody>
      </p:sp>
    </p:spTree>
    <p:extLst>
      <p:ext uri="{BB962C8B-B14F-4D97-AF65-F5344CB8AC3E}">
        <p14:creationId xmlns:p14="http://schemas.microsoft.com/office/powerpoint/2010/main" val="13825366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6136" y="365125"/>
            <a:ext cx="9777663" cy="1325563"/>
          </a:xfrm>
        </p:spPr>
        <p:txBody>
          <a:bodyPr>
            <a:normAutofit/>
          </a:bodyPr>
          <a:lstStyle/>
          <a:p>
            <a:r>
              <a:rPr lang="en-GB" sz="8800" b="1" dirty="0"/>
              <a:t>       This lesson:</a:t>
            </a:r>
          </a:p>
        </p:txBody>
      </p:sp>
      <p:sp>
        <p:nvSpPr>
          <p:cNvPr id="3" name="Content Placeholder 2"/>
          <p:cNvSpPr>
            <a:spLocks noGrp="1"/>
          </p:cNvSpPr>
          <p:nvPr>
            <p:ph idx="1"/>
          </p:nvPr>
        </p:nvSpPr>
        <p:spPr>
          <a:xfrm>
            <a:off x="1207167" y="1895964"/>
            <a:ext cx="10515600" cy="4351338"/>
          </a:xfrm>
        </p:spPr>
        <p:txBody>
          <a:bodyPr>
            <a:normAutofit fontScale="77500" lnSpcReduction="20000"/>
          </a:bodyPr>
          <a:lstStyle/>
          <a:p>
            <a:pPr marL="0" indent="0">
              <a:buNone/>
            </a:pPr>
            <a:r>
              <a:rPr lang="en-GB" sz="4800" dirty="0"/>
              <a:t>speaking                            </a:t>
            </a:r>
          </a:p>
          <a:p>
            <a:pPr marL="0" indent="0">
              <a:buNone/>
            </a:pPr>
            <a:endParaRPr lang="en-GB" sz="4800" dirty="0"/>
          </a:p>
          <a:p>
            <a:pPr marL="0" indent="0">
              <a:buNone/>
            </a:pPr>
            <a:r>
              <a:rPr lang="en-GB" sz="4800" dirty="0"/>
              <a:t>                                                   </a:t>
            </a:r>
          </a:p>
          <a:p>
            <a:pPr marL="0" indent="0">
              <a:buNone/>
            </a:pPr>
            <a:r>
              <a:rPr lang="en-GB" sz="4800" b="1" dirty="0">
                <a:solidFill>
                  <a:srgbClr val="FF0000"/>
                </a:solidFill>
                <a:latin typeface="Century Gothic" panose="020B0502020202020204" pitchFamily="34" charset="0"/>
              </a:rPr>
              <a:t>                                                       </a:t>
            </a:r>
            <a:r>
              <a:rPr lang="en-GB" sz="4800" b="1" dirty="0" err="1">
                <a:solidFill>
                  <a:srgbClr val="FF0000"/>
                </a:solidFill>
                <a:latin typeface="Century Gothic" panose="020B0502020202020204" pitchFamily="34" charset="0"/>
              </a:rPr>
              <a:t>prionsedcti</a:t>
            </a:r>
            <a:r>
              <a:rPr lang="en-GB" sz="4800" b="1" dirty="0">
                <a:solidFill>
                  <a:srgbClr val="FF0000"/>
                </a:solidFill>
                <a:latin typeface="Century Gothic" panose="020B0502020202020204" pitchFamily="34" charset="0"/>
              </a:rPr>
              <a:t>                                                           </a:t>
            </a:r>
            <a:endParaRPr lang="en-GB" sz="2400" b="1" dirty="0">
              <a:solidFill>
                <a:srgbClr val="FF0000"/>
              </a:solidFill>
              <a:latin typeface="Century Gothic" panose="020B0502020202020204" pitchFamily="34" charset="0"/>
            </a:endParaRPr>
          </a:p>
          <a:p>
            <a:pPr marL="0" indent="0">
              <a:buNone/>
            </a:pPr>
            <a:r>
              <a:rPr lang="en-GB" sz="2400" b="1" dirty="0">
                <a:solidFill>
                  <a:srgbClr val="FF0000"/>
                </a:solidFill>
                <a:latin typeface="Century Gothic" panose="020B0502020202020204" pitchFamily="34" charset="0"/>
              </a:rPr>
              <a:t>                                                                                                                   </a:t>
            </a:r>
            <a:endParaRPr lang="en-GB" sz="4800" b="1" i="1" dirty="0">
              <a:solidFill>
                <a:srgbClr val="FF0000"/>
              </a:solidFill>
              <a:latin typeface="Century Gothic" panose="020B0502020202020204" pitchFamily="34" charset="0"/>
            </a:endParaRPr>
          </a:p>
          <a:p>
            <a:pPr marL="0" indent="0">
              <a:buNone/>
            </a:pPr>
            <a:endParaRPr lang="en-GB" sz="4800" dirty="0"/>
          </a:p>
          <a:p>
            <a:pPr marL="0" indent="0">
              <a:buNone/>
            </a:pPr>
            <a:r>
              <a:rPr lang="en-GB" sz="4800" dirty="0"/>
              <a:t>reading </a:t>
            </a:r>
          </a:p>
          <a:p>
            <a:pPr marL="0" indent="0">
              <a:buNone/>
            </a:pPr>
            <a:r>
              <a:rPr lang="en-GB" sz="4800" dirty="0"/>
              <a:t>                           </a:t>
            </a:r>
          </a:p>
        </p:txBody>
      </p:sp>
      <p:pic>
        <p:nvPicPr>
          <p:cNvPr id="7" name="Picture 6">
            <a:extLst>
              <a:ext uri="{FF2B5EF4-FFF2-40B4-BE49-F238E27FC236}">
                <a16:creationId xmlns:a16="http://schemas.microsoft.com/office/drawing/2014/main" id="{1EF6AEF6-6C4C-4CDD-917F-6022786307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8898" y="1362075"/>
            <a:ext cx="2228850" cy="1924050"/>
          </a:xfrm>
          <a:prstGeom prst="rect">
            <a:avLst/>
          </a:prstGeom>
        </p:spPr>
      </p:pic>
      <p:pic>
        <p:nvPicPr>
          <p:cNvPr id="9" name="Picture 8">
            <a:extLst>
              <a:ext uri="{FF2B5EF4-FFF2-40B4-BE49-F238E27FC236}">
                <a16:creationId xmlns:a16="http://schemas.microsoft.com/office/drawing/2014/main" id="{7745DB65-80DD-4F98-A404-B0089EA8F4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18910" y="4071633"/>
            <a:ext cx="2028825" cy="1781175"/>
          </a:xfrm>
          <a:prstGeom prst="rect">
            <a:avLst/>
          </a:prstGeom>
        </p:spPr>
      </p:pic>
      <p:pic>
        <p:nvPicPr>
          <p:cNvPr id="11" name="Picture 10">
            <a:extLst>
              <a:ext uri="{FF2B5EF4-FFF2-40B4-BE49-F238E27FC236}">
                <a16:creationId xmlns:a16="http://schemas.microsoft.com/office/drawing/2014/main" id="{55698A8D-EA5A-4188-A557-DB0DE94FA11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4671511">
            <a:off x="6997603" y="4699026"/>
            <a:ext cx="1416478" cy="1807426"/>
          </a:xfrm>
          <a:prstGeom prst="rect">
            <a:avLst/>
          </a:prstGeom>
        </p:spPr>
      </p:pic>
      <p:pic>
        <p:nvPicPr>
          <p:cNvPr id="13" name="Picture 12">
            <a:extLst>
              <a:ext uri="{FF2B5EF4-FFF2-40B4-BE49-F238E27FC236}">
                <a16:creationId xmlns:a16="http://schemas.microsoft.com/office/drawing/2014/main" id="{17B7A691-8A7F-4A0F-BF4B-2A22D1ABBB0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14153" y="1570222"/>
            <a:ext cx="2729947" cy="1507755"/>
          </a:xfrm>
          <a:prstGeom prst="rect">
            <a:avLst/>
          </a:prstGeom>
        </p:spPr>
      </p:pic>
      <p:cxnSp>
        <p:nvCxnSpPr>
          <p:cNvPr id="15" name="Straight Connector 14">
            <a:extLst>
              <a:ext uri="{FF2B5EF4-FFF2-40B4-BE49-F238E27FC236}">
                <a16:creationId xmlns:a16="http://schemas.microsoft.com/office/drawing/2014/main" id="{947B5C50-6B1C-490B-B136-99A0CFF58398}"/>
              </a:ext>
            </a:extLst>
          </p:cNvPr>
          <p:cNvCxnSpPr/>
          <p:nvPr/>
        </p:nvCxnSpPr>
        <p:spPr>
          <a:xfrm flipH="1" flipV="1">
            <a:off x="3347735" y="2950408"/>
            <a:ext cx="654230" cy="335717"/>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D7829DAD-4D14-4914-BA3B-B69672E956D8}"/>
              </a:ext>
            </a:extLst>
          </p:cNvPr>
          <p:cNvCxnSpPr/>
          <p:nvPr/>
        </p:nvCxnSpPr>
        <p:spPr>
          <a:xfrm flipV="1">
            <a:off x="6464967" y="2985961"/>
            <a:ext cx="1094555" cy="650869"/>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D72DFEC1-41DA-44B9-93C7-0CF6B8EA8A4A}"/>
              </a:ext>
            </a:extLst>
          </p:cNvPr>
          <p:cNvCxnSpPr/>
          <p:nvPr/>
        </p:nvCxnSpPr>
        <p:spPr>
          <a:xfrm>
            <a:off x="6377421" y="3817713"/>
            <a:ext cx="2032469" cy="75217"/>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A6D6EB4A-ABFA-4EFF-BD0B-3A27F6B99E3E}"/>
              </a:ext>
            </a:extLst>
          </p:cNvPr>
          <p:cNvCxnSpPr/>
          <p:nvPr/>
        </p:nvCxnSpPr>
        <p:spPr>
          <a:xfrm flipH="1">
            <a:off x="3077687" y="4435800"/>
            <a:ext cx="1120416" cy="52642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5843FDDD-83B8-4700-B31E-6A9B16818FBF}"/>
              </a:ext>
            </a:extLst>
          </p:cNvPr>
          <p:cNvCxnSpPr/>
          <p:nvPr/>
        </p:nvCxnSpPr>
        <p:spPr>
          <a:xfrm>
            <a:off x="6093737" y="4432861"/>
            <a:ext cx="579167" cy="529359"/>
          </a:xfrm>
          <a:prstGeom prst="line">
            <a:avLst/>
          </a:prstGeom>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C65BA130-658A-4182-9842-3CEB6319329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830318" y="2864050"/>
            <a:ext cx="2547103" cy="1695643"/>
          </a:xfrm>
          <a:prstGeom prst="rect">
            <a:avLst/>
          </a:prstGeom>
        </p:spPr>
      </p:pic>
      <p:pic>
        <p:nvPicPr>
          <p:cNvPr id="5" name="Picture 4">
            <a:extLst>
              <a:ext uri="{FF2B5EF4-FFF2-40B4-BE49-F238E27FC236}">
                <a16:creationId xmlns:a16="http://schemas.microsoft.com/office/drawing/2014/main" id="{F2D54B5E-335B-4053-A89C-F208C90E6FED}"/>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928647" y="4030334"/>
            <a:ext cx="1012003" cy="1293115"/>
          </a:xfrm>
          <a:prstGeom prst="rect">
            <a:avLst/>
          </a:prstGeom>
        </p:spPr>
      </p:pic>
      <p:pic>
        <p:nvPicPr>
          <p:cNvPr id="16" name="Picture 15">
            <a:extLst>
              <a:ext uri="{FF2B5EF4-FFF2-40B4-BE49-F238E27FC236}">
                <a16:creationId xmlns:a16="http://schemas.microsoft.com/office/drawing/2014/main" id="{621C82A1-4C61-4D10-8D2C-2798C55D567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165682" y="5016247"/>
            <a:ext cx="1110107" cy="1764944"/>
          </a:xfrm>
          <a:prstGeom prst="rect">
            <a:avLst/>
          </a:prstGeom>
        </p:spPr>
      </p:pic>
      <p:cxnSp>
        <p:nvCxnSpPr>
          <p:cNvPr id="6" name="Straight Connector 5">
            <a:extLst>
              <a:ext uri="{FF2B5EF4-FFF2-40B4-BE49-F238E27FC236}">
                <a16:creationId xmlns:a16="http://schemas.microsoft.com/office/drawing/2014/main" id="{17FB1E22-DF91-4F1B-98F9-7BD1E631EC09}"/>
              </a:ext>
            </a:extLst>
          </p:cNvPr>
          <p:cNvCxnSpPr/>
          <p:nvPr/>
        </p:nvCxnSpPr>
        <p:spPr>
          <a:xfrm flipV="1">
            <a:off x="4953000" y="4559693"/>
            <a:ext cx="150869" cy="576187"/>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63220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A604F-1B19-44E8-BBB9-575C2E724BE9}"/>
              </a:ext>
            </a:extLst>
          </p:cNvPr>
          <p:cNvSpPr>
            <a:spLocks noGrp="1"/>
          </p:cNvSpPr>
          <p:nvPr>
            <p:ph type="title"/>
          </p:nvPr>
        </p:nvSpPr>
        <p:spPr>
          <a:xfrm flipH="1">
            <a:off x="11353800" y="365125"/>
            <a:ext cx="190500" cy="1325563"/>
          </a:xfrm>
        </p:spPr>
        <p:txBody>
          <a:bodyPr/>
          <a:lstStyle/>
          <a:p>
            <a:endParaRPr lang="en-GB" b="1" dirty="0"/>
          </a:p>
        </p:txBody>
      </p:sp>
      <p:sp>
        <p:nvSpPr>
          <p:cNvPr id="5" name="Rectangle 4">
            <a:extLst>
              <a:ext uri="{FF2B5EF4-FFF2-40B4-BE49-F238E27FC236}">
                <a16:creationId xmlns:a16="http://schemas.microsoft.com/office/drawing/2014/main" id="{3EC46F9E-35C9-49F8-88A6-4EBB28F01540}"/>
              </a:ext>
            </a:extLst>
          </p:cNvPr>
          <p:cNvSpPr/>
          <p:nvPr/>
        </p:nvSpPr>
        <p:spPr>
          <a:xfrm>
            <a:off x="209550" y="152400"/>
            <a:ext cx="12211050" cy="7632859"/>
          </a:xfrm>
          <a:prstGeom prst="rect">
            <a:avLst/>
          </a:prstGeom>
        </p:spPr>
        <p:txBody>
          <a:bodyPr wrap="square">
            <a:spAutoFit/>
          </a:bodyPr>
          <a:lstStyle/>
          <a:p>
            <a:r>
              <a:rPr lang="en-GB" sz="2000" b="1" dirty="0"/>
              <a:t>Text 4</a:t>
            </a:r>
          </a:p>
          <a:p>
            <a:r>
              <a:rPr lang="en-GB" sz="2000" b="1" dirty="0"/>
              <a:t>Another idea is that more and more jobs will not be necessary. So we must learn new skills again and again to have a job. And perhaps most of us do not want to do this or cannot do this. So we must fit our skills to the needs of the intelligent machines and those who control them!</a:t>
            </a:r>
          </a:p>
          <a:p>
            <a:r>
              <a:rPr lang="en-GB" sz="2000" b="1" dirty="0"/>
              <a:t>Another prediction is that inequality will increase with technology. This would be very bad for the Global South. At the beginning of 2017 Oxfam said that just eight rich men now control as much wealth as the world’s poorest 50 per cent.</a:t>
            </a:r>
          </a:p>
          <a:p>
            <a:r>
              <a:rPr lang="en-GB" sz="2000" b="1" dirty="0"/>
              <a:t>Social critic Curtis White said,, ‘Robots are very good at supply but they don’t create demand.’ Techno-capitalism would make most of us economically worthless for our labour, and there would be a few very rich people controlling us..</a:t>
            </a:r>
          </a:p>
          <a:p>
            <a:r>
              <a:rPr lang="en-GB" sz="2000" b="1" dirty="0"/>
              <a:t>We can see this power grab in the world of Big Data. Many people complain that all our digital activities, and the way the internet watches us, are making a rich bank of data, And only a few mainly US companies are using this data. They can use this data to influence our political behaviour, what we buy, and many other parts of our lives.</a:t>
            </a:r>
          </a:p>
          <a:p>
            <a:r>
              <a:rPr lang="en-GB" sz="2000" b="1" dirty="0"/>
              <a:t>Critics say that governments are giving public statistics to the big data companies and they are doing it without thinking. But at digital trade talks the rich countries make sure that they stop any kind of regulation.</a:t>
            </a:r>
          </a:p>
          <a:p>
            <a:r>
              <a:rPr lang="en-GB" sz="2000" b="1" dirty="0"/>
              <a:t>Artificial Intelligence (AI)</a:t>
            </a:r>
          </a:p>
          <a:p>
            <a:r>
              <a:rPr lang="en-GB" sz="2000" b="1" dirty="0"/>
              <a:t>In September 2017, Vladimir Putin said, ‘Artificial intelligence is the future, not only for Russia, but for the world… The leader in AI will be the leader of the world.’ Putin was talking about the AI we will have in the future -  general artificial intelligence (AGI). AGI could possibly do what humans do and do it better – in financial markets, in research, in controlling human leaders, and making weapons we cannot understand. </a:t>
            </a:r>
          </a:p>
          <a:p>
            <a:endParaRPr lang="en-GB" dirty="0"/>
          </a:p>
          <a:p>
            <a:endParaRPr lang="en-GB" dirty="0"/>
          </a:p>
          <a:p>
            <a:endParaRPr lang="en-GB" dirty="0"/>
          </a:p>
          <a:p>
            <a:r>
              <a:rPr lang="en-GB" sz="3600" dirty="0"/>
              <a:t>.</a:t>
            </a:r>
          </a:p>
        </p:txBody>
      </p:sp>
    </p:spTree>
    <p:extLst>
      <p:ext uri="{BB962C8B-B14F-4D97-AF65-F5344CB8AC3E}">
        <p14:creationId xmlns:p14="http://schemas.microsoft.com/office/powerpoint/2010/main" val="16093298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AFFE43A-D5D1-4B08-9AE4-4004ACF71611}"/>
              </a:ext>
            </a:extLst>
          </p:cNvPr>
          <p:cNvSpPr>
            <a:spLocks noGrp="1"/>
          </p:cNvSpPr>
          <p:nvPr>
            <p:ph idx="1"/>
          </p:nvPr>
        </p:nvSpPr>
        <p:spPr>
          <a:xfrm>
            <a:off x="838200" y="1825625"/>
            <a:ext cx="10515600" cy="4667250"/>
          </a:xfrm>
        </p:spPr>
        <p:txBody>
          <a:bodyPr/>
          <a:lstStyle/>
          <a:p>
            <a:pPr marL="0" indent="0">
              <a:buNone/>
            </a:pPr>
            <a:endParaRPr lang="en-GB" dirty="0"/>
          </a:p>
          <a:p>
            <a:pPr marL="0" indent="0">
              <a:buNone/>
            </a:pPr>
            <a:r>
              <a:rPr lang="en-GB" dirty="0"/>
              <a:t>future simple    future continuous    future perfect        future perfect</a:t>
            </a:r>
          </a:p>
          <a:p>
            <a:pPr marL="0" indent="0">
              <a:buNone/>
            </a:pPr>
            <a:r>
              <a:rPr lang="en-GB" dirty="0"/>
              <a:t>                                                                simple                     continuous</a:t>
            </a:r>
          </a:p>
          <a:p>
            <a:pPr marL="0" indent="0">
              <a:buNone/>
            </a:pPr>
            <a:r>
              <a:rPr lang="en-GB" dirty="0"/>
              <a:t>                                                                 </a:t>
            </a:r>
          </a:p>
        </p:txBody>
      </p:sp>
      <p:sp>
        <p:nvSpPr>
          <p:cNvPr id="5" name="AutoShape 4" descr="Image result for chair clip art">
            <a:extLst>
              <a:ext uri="{FF2B5EF4-FFF2-40B4-BE49-F238E27FC236}">
                <a16:creationId xmlns:a16="http://schemas.microsoft.com/office/drawing/2014/main" id="{95092E0A-AB1A-4B38-A23F-17FD38BEB4BC}"/>
              </a:ext>
            </a:extLst>
          </p:cNvPr>
          <p:cNvSpPr>
            <a:spLocks noGrp="1" noChangeAspect="1" noChangeArrowheads="1"/>
          </p:cNvSpPr>
          <p:nvPr>
            <p:ph type="title"/>
          </p:nvPr>
        </p:nvSpPr>
        <p:spPr bwMode="auto">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rmAutofit fontScale="90000"/>
          </a:bodyPr>
          <a:lstStyle/>
          <a:p>
            <a:r>
              <a:rPr lang="en-GB" sz="7200" b="1" dirty="0"/>
              <a:t>The future of robotics and automation in 2030.</a:t>
            </a:r>
          </a:p>
        </p:txBody>
      </p:sp>
      <p:pic>
        <p:nvPicPr>
          <p:cNvPr id="7" name="Picture 6">
            <a:extLst>
              <a:ext uri="{FF2B5EF4-FFF2-40B4-BE49-F238E27FC236}">
                <a16:creationId xmlns:a16="http://schemas.microsoft.com/office/drawing/2014/main" id="{A4CD323B-4910-4B1B-8948-AF995959093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4680" y="3378250"/>
            <a:ext cx="982519" cy="1362336"/>
          </a:xfrm>
          <a:prstGeom prst="rect">
            <a:avLst/>
          </a:prstGeom>
        </p:spPr>
      </p:pic>
      <p:pic>
        <p:nvPicPr>
          <p:cNvPr id="8" name="Picture 7">
            <a:extLst>
              <a:ext uri="{FF2B5EF4-FFF2-40B4-BE49-F238E27FC236}">
                <a16:creationId xmlns:a16="http://schemas.microsoft.com/office/drawing/2014/main" id="{4651AF0E-8ED2-4D29-828F-CB392DD4195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87721" y="3403648"/>
            <a:ext cx="982520" cy="1362337"/>
          </a:xfrm>
          <a:prstGeom prst="rect">
            <a:avLst/>
          </a:prstGeom>
        </p:spPr>
      </p:pic>
      <p:pic>
        <p:nvPicPr>
          <p:cNvPr id="9" name="Picture 8">
            <a:extLst>
              <a:ext uri="{FF2B5EF4-FFF2-40B4-BE49-F238E27FC236}">
                <a16:creationId xmlns:a16="http://schemas.microsoft.com/office/drawing/2014/main" id="{0CCB714C-51BE-46AA-8183-2D713597F18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68871" y="3489483"/>
            <a:ext cx="966074" cy="1339533"/>
          </a:xfrm>
          <a:prstGeom prst="rect">
            <a:avLst/>
          </a:prstGeom>
        </p:spPr>
      </p:pic>
      <p:pic>
        <p:nvPicPr>
          <p:cNvPr id="10" name="Picture 9">
            <a:extLst>
              <a:ext uri="{FF2B5EF4-FFF2-40B4-BE49-F238E27FC236}">
                <a16:creationId xmlns:a16="http://schemas.microsoft.com/office/drawing/2014/main" id="{F779B41F-00BA-4888-8E0A-91D9CE94B4D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898287" y="3373083"/>
            <a:ext cx="855313" cy="1185955"/>
          </a:xfrm>
          <a:prstGeom prst="rect">
            <a:avLst/>
          </a:prstGeom>
        </p:spPr>
      </p:pic>
      <p:pic>
        <p:nvPicPr>
          <p:cNvPr id="13" name="Picture 12">
            <a:extLst>
              <a:ext uri="{FF2B5EF4-FFF2-40B4-BE49-F238E27FC236}">
                <a16:creationId xmlns:a16="http://schemas.microsoft.com/office/drawing/2014/main" id="{D98221CF-E682-4D04-8F19-26C0487A6F3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604208" y="251198"/>
            <a:ext cx="1843145" cy="1843145"/>
          </a:xfrm>
          <a:prstGeom prst="rect">
            <a:avLst/>
          </a:prstGeom>
        </p:spPr>
      </p:pic>
      <p:pic>
        <p:nvPicPr>
          <p:cNvPr id="11" name="Picture 10">
            <a:extLst>
              <a:ext uri="{FF2B5EF4-FFF2-40B4-BE49-F238E27FC236}">
                <a16:creationId xmlns:a16="http://schemas.microsoft.com/office/drawing/2014/main" id="{DD110E3C-B047-4E3F-B47C-162571D99B3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39636" y="4634256"/>
            <a:ext cx="2248285" cy="2348209"/>
          </a:xfrm>
          <a:prstGeom prst="rect">
            <a:avLst/>
          </a:prstGeom>
        </p:spPr>
      </p:pic>
      <p:pic>
        <p:nvPicPr>
          <p:cNvPr id="12" name="Picture 11">
            <a:extLst>
              <a:ext uri="{FF2B5EF4-FFF2-40B4-BE49-F238E27FC236}">
                <a16:creationId xmlns:a16="http://schemas.microsoft.com/office/drawing/2014/main" id="{6770EED1-787A-4FAC-ABCC-19B2A4D18A2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001102" y="5053482"/>
            <a:ext cx="2248285" cy="1333941"/>
          </a:xfrm>
          <a:prstGeom prst="rect">
            <a:avLst/>
          </a:prstGeom>
        </p:spPr>
      </p:pic>
      <p:pic>
        <p:nvPicPr>
          <p:cNvPr id="14" name="Content Placeholder 18">
            <a:extLst>
              <a:ext uri="{FF2B5EF4-FFF2-40B4-BE49-F238E27FC236}">
                <a16:creationId xmlns:a16="http://schemas.microsoft.com/office/drawing/2014/main" id="{5D85A1FD-634A-4790-B396-963411ADF985}"/>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096000" y="5070786"/>
            <a:ext cx="1311817" cy="1339532"/>
          </a:xfrm>
          <a:prstGeom prst="rect">
            <a:avLst/>
          </a:prstGeom>
        </p:spPr>
      </p:pic>
      <p:pic>
        <p:nvPicPr>
          <p:cNvPr id="15" name="Picture 14">
            <a:extLst>
              <a:ext uri="{FF2B5EF4-FFF2-40B4-BE49-F238E27FC236}">
                <a16:creationId xmlns:a16="http://schemas.microsoft.com/office/drawing/2014/main" id="{4ACDC224-140C-4B49-A71C-169F0849FB9D}"/>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118284" y="5222315"/>
            <a:ext cx="1843145" cy="924480"/>
          </a:xfrm>
          <a:prstGeom prst="rect">
            <a:avLst/>
          </a:prstGeom>
        </p:spPr>
      </p:pic>
      <p:pic>
        <p:nvPicPr>
          <p:cNvPr id="16" name="Picture 15">
            <a:extLst>
              <a:ext uri="{FF2B5EF4-FFF2-40B4-BE49-F238E27FC236}">
                <a16:creationId xmlns:a16="http://schemas.microsoft.com/office/drawing/2014/main" id="{AE6E3D2E-A9A1-4195-BCE7-37C150173DFD}"/>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0043279" y="4992309"/>
            <a:ext cx="1155885" cy="1359865"/>
          </a:xfrm>
          <a:prstGeom prst="rect">
            <a:avLst/>
          </a:prstGeom>
        </p:spPr>
      </p:pic>
    </p:spTree>
    <p:extLst>
      <p:ext uri="{BB962C8B-B14F-4D97-AF65-F5344CB8AC3E}">
        <p14:creationId xmlns:p14="http://schemas.microsoft.com/office/powerpoint/2010/main" val="32647586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E3BC53-B3B7-4DE9-A403-A5FEC483CCFC}"/>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2FD0B7B9-CE55-4782-A17E-A7CF74AFAE86}"/>
              </a:ext>
            </a:extLst>
          </p:cNvPr>
          <p:cNvSpPr>
            <a:spLocks noGrp="1"/>
          </p:cNvSpPr>
          <p:nvPr>
            <p:ph idx="1"/>
          </p:nvPr>
        </p:nvSpPr>
        <p:spPr>
          <a:xfrm>
            <a:off x="838200" y="899160"/>
            <a:ext cx="10515600" cy="5277803"/>
          </a:xfrm>
        </p:spPr>
        <p:txBody>
          <a:bodyPr>
            <a:normAutofit/>
          </a:bodyPr>
          <a:lstStyle/>
          <a:p>
            <a:pPr marL="0" indent="0">
              <a:buNone/>
            </a:pPr>
            <a:endParaRPr lang="en-GB" sz="4800" b="1" dirty="0"/>
          </a:p>
          <a:p>
            <a:pPr marL="0" indent="0" algn="ctr">
              <a:buNone/>
            </a:pPr>
            <a:r>
              <a:rPr lang="en-GB" sz="6000" b="1" dirty="0"/>
              <a:t>medicine    transport   dirty jobs  communication</a:t>
            </a:r>
          </a:p>
          <a:p>
            <a:pPr marL="0" indent="0">
              <a:buNone/>
            </a:pPr>
            <a:endParaRPr lang="en-GB" sz="4800" b="1" dirty="0"/>
          </a:p>
          <a:p>
            <a:endParaRPr lang="en-GB" dirty="0"/>
          </a:p>
          <a:p>
            <a:endParaRPr lang="en-GB" dirty="0"/>
          </a:p>
        </p:txBody>
      </p:sp>
      <p:pic>
        <p:nvPicPr>
          <p:cNvPr id="4" name="Picture 3">
            <a:extLst>
              <a:ext uri="{FF2B5EF4-FFF2-40B4-BE49-F238E27FC236}">
                <a16:creationId xmlns:a16="http://schemas.microsoft.com/office/drawing/2014/main" id="{824F142D-13C7-4363-9CC0-0188FFBA76C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56354" y="4225606"/>
            <a:ext cx="1407321" cy="1951355"/>
          </a:xfrm>
          <a:prstGeom prst="rect">
            <a:avLst/>
          </a:prstGeom>
        </p:spPr>
      </p:pic>
      <p:pic>
        <p:nvPicPr>
          <p:cNvPr id="5" name="Picture 4">
            <a:extLst>
              <a:ext uri="{FF2B5EF4-FFF2-40B4-BE49-F238E27FC236}">
                <a16:creationId xmlns:a16="http://schemas.microsoft.com/office/drawing/2014/main" id="{E5B9B957-94F6-4F92-A951-647C7A03360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27772" y="4007485"/>
            <a:ext cx="1407321" cy="1951355"/>
          </a:xfrm>
          <a:prstGeom prst="rect">
            <a:avLst/>
          </a:prstGeom>
        </p:spPr>
      </p:pic>
      <p:pic>
        <p:nvPicPr>
          <p:cNvPr id="6" name="Picture 5">
            <a:extLst>
              <a:ext uri="{FF2B5EF4-FFF2-40B4-BE49-F238E27FC236}">
                <a16:creationId xmlns:a16="http://schemas.microsoft.com/office/drawing/2014/main" id="{70EB8555-1442-4A95-99B4-DE5B94FA8F9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08882" y="4225607"/>
            <a:ext cx="1407321" cy="1951355"/>
          </a:xfrm>
          <a:prstGeom prst="rect">
            <a:avLst/>
          </a:prstGeom>
        </p:spPr>
      </p:pic>
      <p:pic>
        <p:nvPicPr>
          <p:cNvPr id="7" name="Picture 6">
            <a:extLst>
              <a:ext uri="{FF2B5EF4-FFF2-40B4-BE49-F238E27FC236}">
                <a16:creationId xmlns:a16="http://schemas.microsoft.com/office/drawing/2014/main" id="{3A93A03E-4EDC-4F46-90EC-B6796D0770A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24664" y="4238625"/>
            <a:ext cx="1407321" cy="1951355"/>
          </a:xfrm>
          <a:prstGeom prst="rect">
            <a:avLst/>
          </a:prstGeom>
        </p:spPr>
      </p:pic>
    </p:spTree>
    <p:extLst>
      <p:ext uri="{BB962C8B-B14F-4D97-AF65-F5344CB8AC3E}">
        <p14:creationId xmlns:p14="http://schemas.microsoft.com/office/powerpoint/2010/main" val="13482548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AB6449-F6A2-4C6A-8048-6BEE69A0B14E}"/>
              </a:ext>
            </a:extLst>
          </p:cNvPr>
          <p:cNvSpPr>
            <a:spLocks noGrp="1"/>
          </p:cNvSpPr>
          <p:nvPr>
            <p:ph type="title"/>
          </p:nvPr>
        </p:nvSpPr>
        <p:spPr/>
        <p:txBody>
          <a:bodyPr/>
          <a:lstStyle/>
          <a:p>
            <a:endParaRPr lang="en-GB" dirty="0"/>
          </a:p>
        </p:txBody>
      </p:sp>
      <p:graphicFrame>
        <p:nvGraphicFramePr>
          <p:cNvPr id="5" name="Content Placeholder 4">
            <a:extLst>
              <a:ext uri="{FF2B5EF4-FFF2-40B4-BE49-F238E27FC236}">
                <a16:creationId xmlns:a16="http://schemas.microsoft.com/office/drawing/2014/main" id="{EF0094ED-C452-4903-9330-856999262E09}"/>
              </a:ext>
            </a:extLst>
          </p:cNvPr>
          <p:cNvGraphicFramePr>
            <a:graphicFrameLocks noGrp="1"/>
          </p:cNvGraphicFramePr>
          <p:nvPr>
            <p:ph idx="1"/>
            <p:extLst>
              <p:ext uri="{D42A27DB-BD31-4B8C-83A1-F6EECF244321}">
                <p14:modId xmlns:p14="http://schemas.microsoft.com/office/powerpoint/2010/main" val="636634917"/>
              </p:ext>
            </p:extLst>
          </p:nvPr>
        </p:nvGraphicFramePr>
        <p:xfrm>
          <a:off x="137160" y="472440"/>
          <a:ext cx="11826240" cy="3364992"/>
        </p:xfrm>
        <a:graphic>
          <a:graphicData uri="http://schemas.openxmlformats.org/drawingml/2006/table">
            <a:tbl>
              <a:tblPr firstRow="1" firstCol="1" bandRow="1">
                <a:tableStyleId>{5C22544A-7EE6-4342-B048-85BDC9FD1C3A}</a:tableStyleId>
              </a:tblPr>
              <a:tblGrid>
                <a:gridCol w="2956142">
                  <a:extLst>
                    <a:ext uri="{9D8B030D-6E8A-4147-A177-3AD203B41FA5}">
                      <a16:colId xmlns:a16="http://schemas.microsoft.com/office/drawing/2014/main" val="3044852716"/>
                    </a:ext>
                  </a:extLst>
                </a:gridCol>
                <a:gridCol w="2956142">
                  <a:extLst>
                    <a:ext uri="{9D8B030D-6E8A-4147-A177-3AD203B41FA5}">
                      <a16:colId xmlns:a16="http://schemas.microsoft.com/office/drawing/2014/main" val="1906006361"/>
                    </a:ext>
                  </a:extLst>
                </a:gridCol>
                <a:gridCol w="2956978">
                  <a:extLst>
                    <a:ext uri="{9D8B030D-6E8A-4147-A177-3AD203B41FA5}">
                      <a16:colId xmlns:a16="http://schemas.microsoft.com/office/drawing/2014/main" val="2536132610"/>
                    </a:ext>
                  </a:extLst>
                </a:gridCol>
                <a:gridCol w="2956978">
                  <a:extLst>
                    <a:ext uri="{9D8B030D-6E8A-4147-A177-3AD203B41FA5}">
                      <a16:colId xmlns:a16="http://schemas.microsoft.com/office/drawing/2014/main" val="3214700838"/>
                    </a:ext>
                  </a:extLst>
                </a:gridCol>
              </a:tblGrid>
              <a:tr h="2613461">
                <a:tc>
                  <a:txBody>
                    <a:bodyPr/>
                    <a:lstStyle/>
                    <a:p>
                      <a:pPr>
                        <a:lnSpc>
                          <a:spcPct val="115000"/>
                        </a:lnSpc>
                        <a:spcAft>
                          <a:spcPts val="0"/>
                        </a:spcAft>
                      </a:pPr>
                      <a:r>
                        <a:rPr lang="en-GB" sz="3200" dirty="0">
                          <a:effectLst/>
                        </a:rPr>
                        <a:t>A leading cause</a:t>
                      </a:r>
                    </a:p>
                    <a:p>
                      <a:pPr>
                        <a:lnSpc>
                          <a:spcPct val="115000"/>
                        </a:lnSpc>
                        <a:spcAft>
                          <a:spcPts val="0"/>
                        </a:spcAft>
                      </a:pPr>
                      <a:r>
                        <a:rPr lang="en-GB" sz="3200" dirty="0">
                          <a:effectLst/>
                        </a:rPr>
                        <a:t>of death in the US is medical error. This will be eradicated by robots.</a:t>
                      </a:r>
                      <a:endParaRPr lang="en-GB" sz="3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GB" sz="3200" dirty="0">
                          <a:effectLst/>
                        </a:rPr>
                        <a:t>By 2030 we will be conversing directly with humanoid robots</a:t>
                      </a:r>
                      <a:r>
                        <a:rPr lang="en-GB" sz="2000" dirty="0">
                          <a:effectLst/>
                        </a:rPr>
                        <a:t>.</a:t>
                      </a:r>
                      <a:endParaRPr lang="en-GB"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GB" sz="3200" dirty="0">
                          <a:effectLst/>
                        </a:rPr>
                        <a:t>Many jobs like     refuse collection will have been replaced by invisible robots</a:t>
                      </a:r>
                      <a:r>
                        <a:rPr lang="en-GB" sz="2000" dirty="0">
                          <a:effectLst/>
                        </a:rPr>
                        <a:t>.</a:t>
                      </a:r>
                      <a:endParaRPr lang="en-GB"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GB" sz="3200" dirty="0">
                          <a:effectLst/>
                        </a:rPr>
                        <a:t>By 2030 we will have been using driverless taxis for years.</a:t>
                      </a:r>
                      <a:endParaRPr lang="en-GB" sz="3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100836961"/>
                  </a:ext>
                </a:extLst>
              </a:tr>
            </a:tbl>
          </a:graphicData>
        </a:graphic>
      </p:graphicFrame>
      <p:pic>
        <p:nvPicPr>
          <p:cNvPr id="19" name="Picture 18">
            <a:extLst>
              <a:ext uri="{FF2B5EF4-FFF2-40B4-BE49-F238E27FC236}">
                <a16:creationId xmlns:a16="http://schemas.microsoft.com/office/drawing/2014/main" id="{9C6AAEA4-6C36-43A3-AF17-2A0D7DB8BEB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8200" y="4138415"/>
            <a:ext cx="1698041" cy="2354460"/>
          </a:xfrm>
          <a:prstGeom prst="rect">
            <a:avLst/>
          </a:prstGeom>
        </p:spPr>
      </p:pic>
      <p:pic>
        <p:nvPicPr>
          <p:cNvPr id="20" name="Picture 19">
            <a:extLst>
              <a:ext uri="{FF2B5EF4-FFF2-40B4-BE49-F238E27FC236}">
                <a16:creationId xmlns:a16="http://schemas.microsoft.com/office/drawing/2014/main" id="{D836F22C-5FF2-4F6F-8DF2-40A68183B6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40613" y="4138415"/>
            <a:ext cx="1698041" cy="2354460"/>
          </a:xfrm>
          <a:prstGeom prst="rect">
            <a:avLst/>
          </a:prstGeom>
        </p:spPr>
      </p:pic>
      <p:pic>
        <p:nvPicPr>
          <p:cNvPr id="21" name="Picture 20">
            <a:extLst>
              <a:ext uri="{FF2B5EF4-FFF2-40B4-BE49-F238E27FC236}">
                <a16:creationId xmlns:a16="http://schemas.microsoft.com/office/drawing/2014/main" id="{581D4C81-A3BA-4328-9943-7CC1C761143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931" y="4166791"/>
            <a:ext cx="1698041" cy="2354460"/>
          </a:xfrm>
          <a:prstGeom prst="rect">
            <a:avLst/>
          </a:prstGeom>
        </p:spPr>
      </p:pic>
      <p:pic>
        <p:nvPicPr>
          <p:cNvPr id="22" name="Picture 21">
            <a:extLst>
              <a:ext uri="{FF2B5EF4-FFF2-40B4-BE49-F238E27FC236}">
                <a16:creationId xmlns:a16="http://schemas.microsoft.com/office/drawing/2014/main" id="{6D76D658-C7AC-409B-AAAD-E430EF5610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56822" y="4138415"/>
            <a:ext cx="1698041" cy="2354460"/>
          </a:xfrm>
          <a:prstGeom prst="rect">
            <a:avLst/>
          </a:prstGeom>
        </p:spPr>
      </p:pic>
    </p:spTree>
    <p:extLst>
      <p:ext uri="{BB962C8B-B14F-4D97-AF65-F5344CB8AC3E}">
        <p14:creationId xmlns:p14="http://schemas.microsoft.com/office/powerpoint/2010/main" val="4334795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8BAC73-E216-4966-B6B7-27332260EBCA}"/>
              </a:ext>
            </a:extLst>
          </p:cNvPr>
          <p:cNvSpPr>
            <a:spLocks noGrp="1"/>
          </p:cNvSpPr>
          <p:nvPr>
            <p:ph type="title"/>
          </p:nvPr>
        </p:nvSpPr>
        <p:spPr/>
        <p:txBody>
          <a:bodyPr/>
          <a:lstStyle/>
          <a:p>
            <a:r>
              <a:rPr lang="en-GB" b="1" dirty="0"/>
              <a:t>Homework</a:t>
            </a:r>
          </a:p>
        </p:txBody>
      </p:sp>
      <p:sp>
        <p:nvSpPr>
          <p:cNvPr id="3" name="Content Placeholder 2">
            <a:extLst>
              <a:ext uri="{FF2B5EF4-FFF2-40B4-BE49-F238E27FC236}">
                <a16:creationId xmlns:a16="http://schemas.microsoft.com/office/drawing/2014/main" id="{EB7B808E-75CF-4ABB-8506-4EEAD100126F}"/>
              </a:ext>
            </a:extLst>
          </p:cNvPr>
          <p:cNvSpPr>
            <a:spLocks noGrp="1"/>
          </p:cNvSpPr>
          <p:nvPr>
            <p:ph idx="1"/>
          </p:nvPr>
        </p:nvSpPr>
        <p:spPr/>
        <p:txBody>
          <a:bodyPr>
            <a:normAutofit/>
          </a:bodyPr>
          <a:lstStyle/>
          <a:p>
            <a:pPr marL="0" indent="0">
              <a:buNone/>
            </a:pPr>
            <a:endParaRPr lang="en-GB" sz="4800" b="1" dirty="0"/>
          </a:p>
          <a:p>
            <a:pPr marL="0" indent="0">
              <a:buNone/>
            </a:pPr>
            <a:endParaRPr lang="en-GB" sz="4800" b="1" dirty="0"/>
          </a:p>
          <a:p>
            <a:pPr marL="0" indent="0">
              <a:buNone/>
            </a:pPr>
            <a:endParaRPr lang="en-GB" sz="4800" b="1" dirty="0"/>
          </a:p>
          <a:p>
            <a:pPr marL="0" indent="0">
              <a:buNone/>
            </a:pPr>
            <a:r>
              <a:rPr lang="en-GB" sz="4800" b="1" dirty="0"/>
              <a:t>The advantages and disadvantages of robots and automation.</a:t>
            </a:r>
          </a:p>
        </p:txBody>
      </p:sp>
      <p:pic>
        <p:nvPicPr>
          <p:cNvPr id="4" name="Picture 3">
            <a:extLst>
              <a:ext uri="{FF2B5EF4-FFF2-40B4-BE49-F238E27FC236}">
                <a16:creationId xmlns:a16="http://schemas.microsoft.com/office/drawing/2014/main" id="{DCFDA4EC-840E-44BF-B2B3-53A5116090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474" y="365125"/>
            <a:ext cx="2280614" cy="3625918"/>
          </a:xfrm>
          <a:prstGeom prst="rect">
            <a:avLst/>
          </a:prstGeom>
        </p:spPr>
      </p:pic>
      <p:pic>
        <p:nvPicPr>
          <p:cNvPr id="5" name="Content Placeholder 3">
            <a:extLst>
              <a:ext uri="{FF2B5EF4-FFF2-40B4-BE49-F238E27FC236}">
                <a16:creationId xmlns:a16="http://schemas.microsoft.com/office/drawing/2014/main" id="{E605234F-DDEE-4AF2-A666-DA99359AEB50}"/>
              </a:ext>
            </a:extLst>
          </p:cNvPr>
          <p:cNvPicPr>
            <a:picLocks noGrp="1" noChangeAspect="1"/>
          </p:cNvPicPr>
          <p:nvPr>
            <p:ph idx="1"/>
          </p:nvPr>
        </p:nvPicPr>
        <p:blipFill>
          <a:blip r:embed="rId4" cstate="print">
            <a:extLst>
              <a:ext uri="{28A0092B-C50C-407E-A947-70E740481C1C}">
                <a14:useLocalDpi xmlns:a14="http://schemas.microsoft.com/office/drawing/2010/main" val="0"/>
              </a:ext>
            </a:extLst>
          </a:blip>
          <a:stretch>
            <a:fillRect/>
          </a:stretch>
        </p:blipFill>
        <p:spPr>
          <a:xfrm rot="20002716">
            <a:off x="1414905" y="1932273"/>
            <a:ext cx="2410691" cy="1891145"/>
          </a:xfrm>
          <a:prstGeom prst="rect">
            <a:avLst/>
          </a:prstGeom>
        </p:spPr>
      </p:pic>
      <p:pic>
        <p:nvPicPr>
          <p:cNvPr id="7" name="Picture 6">
            <a:extLst>
              <a:ext uri="{FF2B5EF4-FFF2-40B4-BE49-F238E27FC236}">
                <a16:creationId xmlns:a16="http://schemas.microsoft.com/office/drawing/2014/main" id="{F269AE1D-28CD-466A-94BB-316F22DBB38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37022" y="905669"/>
            <a:ext cx="1173480" cy="1173480"/>
          </a:xfrm>
          <a:prstGeom prst="rect">
            <a:avLst/>
          </a:prstGeom>
        </p:spPr>
      </p:pic>
      <p:pic>
        <p:nvPicPr>
          <p:cNvPr id="9" name="Picture 8">
            <a:extLst>
              <a:ext uri="{FF2B5EF4-FFF2-40B4-BE49-F238E27FC236}">
                <a16:creationId xmlns:a16="http://schemas.microsoft.com/office/drawing/2014/main" id="{D6FB50DE-4C7F-46F5-B3D2-AAA897670A0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846522" y="2293606"/>
            <a:ext cx="1554480" cy="1554480"/>
          </a:xfrm>
          <a:prstGeom prst="rect">
            <a:avLst/>
          </a:prstGeom>
        </p:spPr>
      </p:pic>
    </p:spTree>
    <p:extLst>
      <p:ext uri="{BB962C8B-B14F-4D97-AF65-F5344CB8AC3E}">
        <p14:creationId xmlns:p14="http://schemas.microsoft.com/office/powerpoint/2010/main" val="42915110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D4F950-B003-488D-8504-799C1C97FBCF}"/>
              </a:ext>
            </a:extLst>
          </p:cNvPr>
          <p:cNvSpPr>
            <a:spLocks noGrp="1"/>
          </p:cNvSpPr>
          <p:nvPr>
            <p:ph type="title"/>
          </p:nvPr>
        </p:nvSpPr>
        <p:spPr/>
        <p:txBody>
          <a:bodyPr/>
          <a:lstStyle/>
          <a:p>
            <a:r>
              <a:rPr lang="en-GB" b="1" dirty="0"/>
              <a:t>What do you think  her job is?</a:t>
            </a:r>
          </a:p>
        </p:txBody>
      </p:sp>
      <p:pic>
        <p:nvPicPr>
          <p:cNvPr id="4" name="Content Placeholder 3">
            <a:extLst>
              <a:ext uri="{FF2B5EF4-FFF2-40B4-BE49-F238E27FC236}">
                <a16:creationId xmlns:a16="http://schemas.microsoft.com/office/drawing/2014/main" id="{F6D00F51-1DCD-4B87-A836-2B9853759952}"/>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164080" y="1690688"/>
            <a:ext cx="7238956" cy="4810250"/>
          </a:xfrm>
          <a:prstGeom prst="rect">
            <a:avLst/>
          </a:prstGeom>
        </p:spPr>
      </p:pic>
    </p:spTree>
    <p:extLst>
      <p:ext uri="{BB962C8B-B14F-4D97-AF65-F5344CB8AC3E}">
        <p14:creationId xmlns:p14="http://schemas.microsoft.com/office/powerpoint/2010/main" val="8681438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395FEC-AE5C-40E3-99C7-E59E96A85E7E}"/>
              </a:ext>
            </a:extLst>
          </p:cNvPr>
          <p:cNvSpPr>
            <a:spLocks noGrp="1"/>
          </p:cNvSpPr>
          <p:nvPr>
            <p:ph type="title"/>
          </p:nvPr>
        </p:nvSpPr>
        <p:spPr/>
        <p:txBody>
          <a:bodyPr>
            <a:normAutofit fontScale="90000"/>
          </a:bodyPr>
          <a:lstStyle/>
          <a:p>
            <a:pPr algn="ctr"/>
            <a:r>
              <a:rPr lang="en-GB" sz="6000" b="1" dirty="0">
                <a:solidFill>
                  <a:srgbClr val="FF0000"/>
                </a:solidFill>
              </a:rPr>
              <a:t>What is your definition of a robot? Add a synonym or synonyms.</a:t>
            </a:r>
          </a:p>
        </p:txBody>
      </p:sp>
      <p:sp>
        <p:nvSpPr>
          <p:cNvPr id="3" name="Content Placeholder 2">
            <a:extLst>
              <a:ext uri="{FF2B5EF4-FFF2-40B4-BE49-F238E27FC236}">
                <a16:creationId xmlns:a16="http://schemas.microsoft.com/office/drawing/2014/main" id="{00FA5B7A-4B70-47DD-83BD-558FCF665C91}"/>
              </a:ext>
            </a:extLst>
          </p:cNvPr>
          <p:cNvSpPr>
            <a:spLocks noGrp="1"/>
          </p:cNvSpPr>
          <p:nvPr>
            <p:ph idx="1"/>
          </p:nvPr>
        </p:nvSpPr>
        <p:spPr/>
        <p:txBody>
          <a:bodyPr>
            <a:normAutofit fontScale="62500" lnSpcReduction="20000"/>
          </a:bodyPr>
          <a:lstStyle/>
          <a:p>
            <a:pPr marL="0" indent="0" algn="ctr">
              <a:buNone/>
            </a:pPr>
            <a:endParaRPr lang="en-GB" dirty="0"/>
          </a:p>
          <a:p>
            <a:pPr marL="0" indent="0">
              <a:buNone/>
            </a:pPr>
            <a:r>
              <a:rPr lang="en-GB" sz="9600" b="1" dirty="0"/>
              <a:t>robot</a:t>
            </a:r>
          </a:p>
          <a:p>
            <a:pPr marL="0" indent="0">
              <a:buNone/>
            </a:pPr>
            <a:r>
              <a:rPr lang="en-GB" sz="9600" b="1" dirty="0"/>
              <a:t>[ˈ</a:t>
            </a:r>
            <a:r>
              <a:rPr lang="en-GB" sz="9600" b="1" dirty="0" err="1"/>
              <a:t>rəʊbɒt</a:t>
            </a:r>
            <a:r>
              <a:rPr lang="en-GB" sz="9600" b="1" dirty="0"/>
              <a:t>]</a:t>
            </a:r>
          </a:p>
          <a:p>
            <a:pPr marL="0" indent="0">
              <a:buNone/>
            </a:pPr>
            <a:r>
              <a:rPr lang="en-GB" sz="9600" b="1" dirty="0"/>
              <a:t>NOUN</a:t>
            </a:r>
          </a:p>
          <a:p>
            <a:pPr marL="0" indent="0">
              <a:buNone/>
            </a:pPr>
            <a:r>
              <a:rPr lang="en-GB" sz="9600" b="1" dirty="0">
                <a:solidFill>
                  <a:srgbClr val="FF0000"/>
                </a:solidFill>
              </a:rPr>
              <a:t>a…</a:t>
            </a:r>
          </a:p>
          <a:p>
            <a:pPr marL="0" indent="0">
              <a:buNone/>
            </a:pPr>
            <a:r>
              <a:rPr lang="en-GB" sz="9600" b="1" dirty="0"/>
              <a:t>synonyms: </a:t>
            </a:r>
            <a:r>
              <a:rPr lang="en-GB" sz="9600" b="1" dirty="0">
                <a:solidFill>
                  <a:schemeClr val="accent5">
                    <a:lumMod val="50000"/>
                  </a:schemeClr>
                </a:solidFill>
              </a:rPr>
              <a:t>au-------</a:t>
            </a:r>
            <a:endParaRPr lang="en-GB" sz="20000" b="1" dirty="0">
              <a:solidFill>
                <a:schemeClr val="accent5">
                  <a:lumMod val="50000"/>
                </a:schemeClr>
              </a:solidFill>
            </a:endParaRPr>
          </a:p>
          <a:p>
            <a:pPr marL="0" indent="0" algn="ctr">
              <a:buNone/>
            </a:pPr>
            <a:endParaRPr lang="en-GB" dirty="0"/>
          </a:p>
          <a:p>
            <a:pPr marL="0" indent="0" algn="ctr">
              <a:buNone/>
            </a:pPr>
            <a:endParaRPr lang="en-GB" dirty="0"/>
          </a:p>
          <a:p>
            <a:pPr marL="0" indent="0" algn="ctr">
              <a:buNone/>
            </a:pPr>
            <a:endParaRPr lang="en-GB" dirty="0"/>
          </a:p>
        </p:txBody>
      </p:sp>
    </p:spTree>
    <p:extLst>
      <p:ext uri="{BB962C8B-B14F-4D97-AF65-F5344CB8AC3E}">
        <p14:creationId xmlns:p14="http://schemas.microsoft.com/office/powerpoint/2010/main" val="12412187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C0DE35-F99A-4B1F-9E35-18E42EDAD2C8}"/>
              </a:ext>
            </a:extLst>
          </p:cNvPr>
          <p:cNvSpPr>
            <a:spLocks noGrp="1"/>
          </p:cNvSpPr>
          <p:nvPr>
            <p:ph type="title"/>
          </p:nvPr>
        </p:nvSpPr>
        <p:spPr/>
        <p:txBody>
          <a:bodyPr/>
          <a:lstStyle/>
          <a:p>
            <a:pPr algn="ctr"/>
            <a:r>
              <a:rPr lang="en-GB" b="1" dirty="0"/>
              <a:t>Dictionary definition</a:t>
            </a:r>
          </a:p>
        </p:txBody>
      </p:sp>
      <p:sp>
        <p:nvSpPr>
          <p:cNvPr id="3" name="Content Placeholder 2">
            <a:extLst>
              <a:ext uri="{FF2B5EF4-FFF2-40B4-BE49-F238E27FC236}">
                <a16:creationId xmlns:a16="http://schemas.microsoft.com/office/drawing/2014/main" id="{6955D556-B1C4-426F-826B-6F2E387A7205}"/>
              </a:ext>
            </a:extLst>
          </p:cNvPr>
          <p:cNvSpPr>
            <a:spLocks noGrp="1"/>
          </p:cNvSpPr>
          <p:nvPr>
            <p:ph idx="1"/>
          </p:nvPr>
        </p:nvSpPr>
        <p:spPr>
          <a:xfrm>
            <a:off x="838200" y="960120"/>
            <a:ext cx="10515600" cy="5699760"/>
          </a:xfrm>
        </p:spPr>
        <p:txBody>
          <a:bodyPr>
            <a:normAutofit/>
          </a:bodyPr>
          <a:lstStyle/>
          <a:p>
            <a:pPr marL="0" indent="0">
              <a:buNone/>
            </a:pPr>
            <a:r>
              <a:rPr lang="en-GB" sz="4000" b="1" dirty="0"/>
              <a:t>robot</a:t>
            </a:r>
          </a:p>
          <a:p>
            <a:pPr marL="0" indent="0">
              <a:buNone/>
            </a:pPr>
            <a:r>
              <a:rPr lang="en-GB" sz="4000" b="1" dirty="0"/>
              <a:t>[ˈ</a:t>
            </a:r>
            <a:r>
              <a:rPr lang="en-GB" sz="4000" b="1" dirty="0" err="1"/>
              <a:t>rəʊbɒt</a:t>
            </a:r>
            <a:r>
              <a:rPr lang="en-GB" sz="4000" b="1" dirty="0"/>
              <a:t>]</a:t>
            </a:r>
          </a:p>
          <a:p>
            <a:pPr marL="0" indent="0">
              <a:buNone/>
            </a:pPr>
            <a:r>
              <a:rPr lang="en-GB" sz="4000" b="1" dirty="0"/>
              <a:t>NOUN</a:t>
            </a:r>
          </a:p>
          <a:p>
            <a:pPr marL="0" indent="0">
              <a:buNone/>
            </a:pPr>
            <a:r>
              <a:rPr lang="en-GB" sz="4000" b="1" dirty="0">
                <a:solidFill>
                  <a:srgbClr val="FF0000"/>
                </a:solidFill>
              </a:rPr>
              <a:t>a machine capable of carrying out a complex series of actions automatically, especially one programmable by a computer.</a:t>
            </a:r>
          </a:p>
          <a:p>
            <a:pPr marL="0" indent="0">
              <a:buNone/>
            </a:pPr>
            <a:r>
              <a:rPr lang="en-GB" sz="4000" b="1" dirty="0"/>
              <a:t>synonyms: </a:t>
            </a:r>
            <a:r>
              <a:rPr lang="en-GB" sz="4000" b="1" dirty="0">
                <a:hlinkClick r:id="rId3"/>
              </a:rPr>
              <a:t>automaton</a:t>
            </a:r>
            <a:r>
              <a:rPr lang="en-GB" sz="4000" b="1" dirty="0"/>
              <a:t> · </a:t>
            </a:r>
            <a:r>
              <a:rPr lang="en-GB" sz="4000" b="1" dirty="0">
                <a:hlinkClick r:id="rId4"/>
              </a:rPr>
              <a:t>android</a:t>
            </a:r>
            <a:r>
              <a:rPr lang="en-GB" sz="4000" b="1" dirty="0"/>
              <a:t> · </a:t>
            </a:r>
            <a:r>
              <a:rPr lang="en-GB" sz="4000" b="1" dirty="0">
                <a:hlinkClick r:id="rId5"/>
              </a:rPr>
              <a:t>machine</a:t>
            </a:r>
            <a:r>
              <a:rPr lang="en-GB" sz="4000" b="1" dirty="0"/>
              <a:t> ·  </a:t>
            </a:r>
            <a:r>
              <a:rPr lang="en-GB" sz="4000" b="1" dirty="0">
                <a:hlinkClick r:id="rId6"/>
              </a:rPr>
              <a:t>bot</a:t>
            </a:r>
            <a:r>
              <a:rPr lang="en-GB" sz="4000" b="1" dirty="0"/>
              <a:t> · </a:t>
            </a:r>
            <a:r>
              <a:rPr lang="en-GB" sz="4000" b="1" dirty="0">
                <a:hlinkClick r:id="rId7"/>
              </a:rPr>
              <a:t>droid</a:t>
            </a:r>
            <a:endParaRPr lang="en-GB" sz="4000" b="1" dirty="0"/>
          </a:p>
          <a:p>
            <a:endParaRPr lang="en-GB" dirty="0"/>
          </a:p>
        </p:txBody>
      </p:sp>
    </p:spTree>
    <p:extLst>
      <p:ext uri="{BB962C8B-B14F-4D97-AF65-F5344CB8AC3E}">
        <p14:creationId xmlns:p14="http://schemas.microsoft.com/office/powerpoint/2010/main" val="15575605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982FA8-EF6E-4243-A32C-FC598FA43954}"/>
              </a:ext>
            </a:extLst>
          </p:cNvPr>
          <p:cNvSpPr>
            <a:spLocks noGrp="1"/>
          </p:cNvSpPr>
          <p:nvPr>
            <p:ph type="title"/>
          </p:nvPr>
        </p:nvSpPr>
        <p:spPr/>
        <p:txBody>
          <a:bodyPr/>
          <a:lstStyle/>
          <a:p>
            <a:r>
              <a:rPr lang="en-GB" b="1" dirty="0">
                <a:solidFill>
                  <a:srgbClr val="FF0000"/>
                </a:solidFill>
              </a:rPr>
              <a:t>How likely is it that robots will replace these jobs and why/why not?</a:t>
            </a:r>
          </a:p>
        </p:txBody>
      </p:sp>
      <p:sp>
        <p:nvSpPr>
          <p:cNvPr id="3" name="Content Placeholder 2">
            <a:extLst>
              <a:ext uri="{FF2B5EF4-FFF2-40B4-BE49-F238E27FC236}">
                <a16:creationId xmlns:a16="http://schemas.microsoft.com/office/drawing/2014/main" id="{CA2AECEC-31CC-4BE3-B5EA-E0F3D3C6EEB1}"/>
              </a:ext>
            </a:extLst>
          </p:cNvPr>
          <p:cNvSpPr>
            <a:spLocks noGrp="1"/>
          </p:cNvSpPr>
          <p:nvPr>
            <p:ph idx="1"/>
          </p:nvPr>
        </p:nvSpPr>
        <p:spPr/>
        <p:txBody>
          <a:bodyPr>
            <a:normAutofit lnSpcReduction="10000"/>
          </a:bodyPr>
          <a:lstStyle/>
          <a:p>
            <a:pPr marL="0" indent="0">
              <a:buNone/>
            </a:pPr>
            <a:r>
              <a:rPr lang="en-GB" sz="4000" b="1" dirty="0"/>
              <a:t>    interpreter        travel agent</a:t>
            </a:r>
          </a:p>
          <a:p>
            <a:pPr marL="0" indent="0">
              <a:buNone/>
            </a:pPr>
            <a:r>
              <a:rPr lang="en-GB" sz="4000" b="1" dirty="0"/>
              <a:t>    care worker      farmer</a:t>
            </a:r>
          </a:p>
          <a:p>
            <a:pPr marL="0" indent="0">
              <a:buNone/>
            </a:pPr>
            <a:r>
              <a:rPr lang="en-GB" sz="4000" b="1" dirty="0"/>
              <a:t>    dentist               cashier</a:t>
            </a:r>
          </a:p>
          <a:p>
            <a:pPr marL="0" indent="0">
              <a:buNone/>
            </a:pPr>
            <a:r>
              <a:rPr lang="en-GB" sz="4000" b="1" dirty="0"/>
              <a:t>    fast food cook  legal assistant</a:t>
            </a:r>
          </a:p>
          <a:p>
            <a:pPr marL="0" indent="0">
              <a:buNone/>
            </a:pPr>
            <a:r>
              <a:rPr lang="en-GB" sz="4000" b="1" dirty="0"/>
              <a:t>    taxi driver          soldier</a:t>
            </a:r>
          </a:p>
          <a:p>
            <a:pPr marL="0" indent="0">
              <a:buNone/>
            </a:pPr>
            <a:r>
              <a:rPr lang="en-GB" sz="4000" b="1" dirty="0"/>
              <a:t>    social worker    surgeon</a:t>
            </a:r>
          </a:p>
          <a:p>
            <a:pPr marL="0" indent="0">
              <a:buNone/>
            </a:pPr>
            <a:r>
              <a:rPr lang="en-GB" sz="4000" b="1" dirty="0"/>
              <a:t>    </a:t>
            </a:r>
          </a:p>
          <a:p>
            <a:pPr marL="0" indent="0">
              <a:buNone/>
            </a:pPr>
            <a:endParaRPr lang="en-GB" dirty="0"/>
          </a:p>
        </p:txBody>
      </p:sp>
    </p:spTree>
    <p:extLst>
      <p:ext uri="{BB962C8B-B14F-4D97-AF65-F5344CB8AC3E}">
        <p14:creationId xmlns:p14="http://schemas.microsoft.com/office/powerpoint/2010/main" val="20824104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CA7163-6CF6-4E86-BF5B-561089FC7C28}"/>
              </a:ext>
            </a:extLst>
          </p:cNvPr>
          <p:cNvSpPr>
            <a:spLocks noGrp="1"/>
          </p:cNvSpPr>
          <p:nvPr>
            <p:ph type="title"/>
          </p:nvPr>
        </p:nvSpPr>
        <p:spPr>
          <a:xfrm>
            <a:off x="838199" y="-106363"/>
            <a:ext cx="10515600" cy="1935163"/>
          </a:xfrm>
        </p:spPr>
        <p:txBody>
          <a:bodyPr>
            <a:normAutofit/>
          </a:bodyPr>
          <a:lstStyle/>
          <a:p>
            <a:r>
              <a:rPr lang="en-GB" dirty="0"/>
              <a:t>                           </a:t>
            </a:r>
            <a:r>
              <a:rPr lang="en-GB" b="1" dirty="0"/>
              <a:t>   Predictions</a:t>
            </a:r>
            <a:br>
              <a:rPr lang="en-GB" b="1" dirty="0"/>
            </a:br>
            <a:r>
              <a:rPr lang="en-GB" b="1" dirty="0"/>
              <a:t>Make 3 sentences using one of the coloured words in each sentence:</a:t>
            </a:r>
          </a:p>
        </p:txBody>
      </p:sp>
      <p:sp>
        <p:nvSpPr>
          <p:cNvPr id="3" name="Content Placeholder 2">
            <a:extLst>
              <a:ext uri="{FF2B5EF4-FFF2-40B4-BE49-F238E27FC236}">
                <a16:creationId xmlns:a16="http://schemas.microsoft.com/office/drawing/2014/main" id="{FB07704E-275A-4E3A-A73E-F49866302834}"/>
              </a:ext>
            </a:extLst>
          </p:cNvPr>
          <p:cNvSpPr>
            <a:spLocks noGrp="1"/>
          </p:cNvSpPr>
          <p:nvPr>
            <p:ph idx="1"/>
          </p:nvPr>
        </p:nvSpPr>
        <p:spPr>
          <a:xfrm>
            <a:off x="838199" y="1493520"/>
            <a:ext cx="11079481" cy="5196840"/>
          </a:xfrm>
        </p:spPr>
        <p:txBody>
          <a:bodyPr>
            <a:normAutofit fontScale="70000" lnSpcReduction="20000"/>
          </a:bodyPr>
          <a:lstStyle/>
          <a:p>
            <a:pPr marL="0" indent="0">
              <a:buNone/>
            </a:pPr>
            <a:endParaRPr lang="en-GB" dirty="0"/>
          </a:p>
          <a:p>
            <a:pPr marL="0" indent="0">
              <a:buNone/>
            </a:pPr>
            <a:r>
              <a:rPr lang="en-GB" sz="4300" b="1" dirty="0">
                <a:solidFill>
                  <a:srgbClr val="7030A0"/>
                </a:solidFill>
              </a:rPr>
              <a:t>   </a:t>
            </a:r>
            <a:r>
              <a:rPr lang="en-GB" sz="5200" b="1" dirty="0"/>
              <a:t>There is…                It is…</a:t>
            </a:r>
          </a:p>
          <a:p>
            <a:pPr marL="0" indent="0">
              <a:buNone/>
            </a:pPr>
            <a:endParaRPr lang="en-GB" sz="5200" b="1" dirty="0"/>
          </a:p>
          <a:p>
            <a:pPr marL="0" indent="0">
              <a:buNone/>
            </a:pPr>
            <a:r>
              <a:rPr lang="en-GB" sz="5200" b="1" dirty="0"/>
              <a:t>   </a:t>
            </a:r>
            <a:r>
              <a:rPr lang="en-GB" sz="5200" b="1" u="sng" dirty="0">
                <a:solidFill>
                  <a:srgbClr val="002060"/>
                </a:solidFill>
              </a:rPr>
              <a:t>likely</a:t>
            </a:r>
            <a:r>
              <a:rPr lang="en-GB" sz="5200" b="1" dirty="0">
                <a:solidFill>
                  <a:srgbClr val="7030A0"/>
                </a:solidFill>
              </a:rPr>
              <a:t>             </a:t>
            </a:r>
            <a:r>
              <a:rPr lang="en-GB" sz="5200" b="1" u="sng" dirty="0">
                <a:solidFill>
                  <a:srgbClr val="FF0000"/>
                </a:solidFill>
              </a:rPr>
              <a:t>likelihood</a:t>
            </a:r>
            <a:r>
              <a:rPr lang="en-GB" sz="5200" b="1" dirty="0">
                <a:solidFill>
                  <a:srgbClr val="7030A0"/>
                </a:solidFill>
              </a:rPr>
              <a:t>          </a:t>
            </a:r>
            <a:r>
              <a:rPr lang="en-GB" sz="5200" b="1" dirty="0"/>
              <a:t>a good</a:t>
            </a:r>
          </a:p>
          <a:p>
            <a:pPr marL="0" indent="0">
              <a:buNone/>
            </a:pPr>
            <a:endParaRPr lang="en-GB" sz="5200" b="1" dirty="0">
              <a:solidFill>
                <a:srgbClr val="7030A0"/>
              </a:solidFill>
            </a:endParaRPr>
          </a:p>
          <a:p>
            <a:pPr marL="0" indent="0">
              <a:buNone/>
            </a:pPr>
            <a:r>
              <a:rPr lang="en-GB" sz="5200" b="1" dirty="0">
                <a:solidFill>
                  <a:srgbClr val="7030A0"/>
                </a:solidFill>
              </a:rPr>
              <a:t>   </a:t>
            </a:r>
            <a:r>
              <a:rPr lang="en-GB" sz="5200" b="1" dirty="0"/>
              <a:t>highly            a strong            </a:t>
            </a:r>
            <a:r>
              <a:rPr lang="en-GB" sz="5200" b="1" u="sng" dirty="0">
                <a:solidFill>
                  <a:srgbClr val="00B0F0"/>
                </a:solidFill>
              </a:rPr>
              <a:t>chance</a:t>
            </a:r>
            <a:r>
              <a:rPr lang="en-GB" sz="5200" b="1" dirty="0">
                <a:solidFill>
                  <a:srgbClr val="7030A0"/>
                </a:solidFill>
              </a:rPr>
              <a:t>     </a:t>
            </a:r>
            <a:r>
              <a:rPr lang="en-GB" sz="5200" b="1" dirty="0"/>
              <a:t>replace         robots</a:t>
            </a:r>
          </a:p>
          <a:p>
            <a:pPr marL="0" indent="0">
              <a:buNone/>
            </a:pPr>
            <a:endParaRPr lang="en-GB" sz="5200" b="1" dirty="0">
              <a:solidFill>
                <a:srgbClr val="7030A0"/>
              </a:solidFill>
            </a:endParaRPr>
          </a:p>
          <a:p>
            <a:pPr marL="0" indent="0">
              <a:buNone/>
            </a:pPr>
            <a:r>
              <a:rPr lang="en-GB" sz="5200" b="1" dirty="0">
                <a:solidFill>
                  <a:srgbClr val="7030A0"/>
                </a:solidFill>
              </a:rPr>
              <a:t>   </a:t>
            </a:r>
            <a:r>
              <a:rPr lang="en-GB" sz="5200" b="1" dirty="0"/>
              <a:t>that                will                    cashiers </a:t>
            </a:r>
          </a:p>
          <a:p>
            <a:pPr marL="0" indent="0">
              <a:buNone/>
            </a:pPr>
            <a:endParaRPr lang="en-GB" sz="3600" b="1" dirty="0">
              <a:solidFill>
                <a:srgbClr val="7030A0"/>
              </a:solidFill>
            </a:endParaRPr>
          </a:p>
          <a:p>
            <a:pPr marL="0" indent="0">
              <a:buNone/>
            </a:pPr>
            <a:r>
              <a:rPr lang="en-GB" sz="3600" b="1" dirty="0">
                <a:solidFill>
                  <a:srgbClr val="7030A0"/>
                </a:solidFill>
              </a:rPr>
              <a:t>         </a:t>
            </a:r>
            <a:endParaRPr lang="en-GB" sz="3600" b="1" dirty="0"/>
          </a:p>
        </p:txBody>
      </p:sp>
      <p:pic>
        <p:nvPicPr>
          <p:cNvPr id="7" name="Picture 6">
            <a:extLst>
              <a:ext uri="{FF2B5EF4-FFF2-40B4-BE49-F238E27FC236}">
                <a16:creationId xmlns:a16="http://schemas.microsoft.com/office/drawing/2014/main" id="{EFA6D7A8-A0D4-45C1-B72C-F27075D425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99120" y="4678680"/>
            <a:ext cx="2589246" cy="1752057"/>
          </a:xfrm>
          <a:prstGeom prst="rect">
            <a:avLst/>
          </a:prstGeom>
        </p:spPr>
      </p:pic>
      <p:pic>
        <p:nvPicPr>
          <p:cNvPr id="11" name="Picture 10">
            <a:extLst>
              <a:ext uri="{FF2B5EF4-FFF2-40B4-BE49-F238E27FC236}">
                <a16:creationId xmlns:a16="http://schemas.microsoft.com/office/drawing/2014/main" id="{9F396C98-2089-4FD6-9326-7BC7D55A6B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43083" y="1336409"/>
            <a:ext cx="1315989" cy="2092274"/>
          </a:xfrm>
          <a:prstGeom prst="rect">
            <a:avLst/>
          </a:prstGeom>
        </p:spPr>
      </p:pic>
    </p:spTree>
    <p:extLst>
      <p:ext uri="{BB962C8B-B14F-4D97-AF65-F5344CB8AC3E}">
        <p14:creationId xmlns:p14="http://schemas.microsoft.com/office/powerpoint/2010/main" val="33037179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6BE33-A06D-4D55-9FE8-C98DEEA6E7C8}"/>
              </a:ext>
            </a:extLst>
          </p:cNvPr>
          <p:cNvSpPr>
            <a:spLocks noGrp="1"/>
          </p:cNvSpPr>
          <p:nvPr>
            <p:ph type="title"/>
          </p:nvPr>
        </p:nvSpPr>
        <p:spPr/>
        <p:txBody>
          <a:bodyPr/>
          <a:lstStyle/>
          <a:p>
            <a:r>
              <a:rPr lang="en-GB" b="1" dirty="0"/>
              <a:t>Another prediction sentence. Put the words in the correct order</a:t>
            </a:r>
            <a:r>
              <a:rPr lang="en-GB" dirty="0"/>
              <a:t>:</a:t>
            </a:r>
          </a:p>
        </p:txBody>
      </p:sp>
      <p:sp>
        <p:nvSpPr>
          <p:cNvPr id="3" name="Content Placeholder 2">
            <a:extLst>
              <a:ext uri="{FF2B5EF4-FFF2-40B4-BE49-F238E27FC236}">
                <a16:creationId xmlns:a16="http://schemas.microsoft.com/office/drawing/2014/main" id="{766061FF-54D0-449A-935C-5E1E84476B91}"/>
              </a:ext>
            </a:extLst>
          </p:cNvPr>
          <p:cNvSpPr>
            <a:spLocks noGrp="1"/>
          </p:cNvSpPr>
          <p:nvPr>
            <p:ph idx="1"/>
          </p:nvPr>
        </p:nvSpPr>
        <p:spPr/>
        <p:txBody>
          <a:bodyPr>
            <a:normAutofit lnSpcReduction="10000"/>
          </a:bodyPr>
          <a:lstStyle/>
          <a:p>
            <a:pPr marL="0" indent="0">
              <a:buNone/>
            </a:pPr>
            <a:endParaRPr lang="en-GB" dirty="0"/>
          </a:p>
          <a:p>
            <a:pPr marL="0" indent="0">
              <a:buNone/>
            </a:pPr>
            <a:r>
              <a:rPr lang="en-GB" sz="4800" dirty="0"/>
              <a:t>               </a:t>
            </a:r>
            <a:r>
              <a:rPr lang="en-GB" sz="4800" b="1" dirty="0">
                <a:solidFill>
                  <a:schemeClr val="accent5">
                    <a:lumMod val="75000"/>
                  </a:schemeClr>
                </a:solidFill>
              </a:rPr>
              <a:t>robots                of </a:t>
            </a:r>
          </a:p>
          <a:p>
            <a:pPr marL="0" indent="0">
              <a:buNone/>
            </a:pPr>
            <a:endParaRPr lang="en-GB" sz="4800" b="1" dirty="0">
              <a:solidFill>
                <a:schemeClr val="accent5">
                  <a:lumMod val="75000"/>
                </a:schemeClr>
              </a:solidFill>
            </a:endParaRPr>
          </a:p>
          <a:p>
            <a:pPr marL="0" indent="0">
              <a:buNone/>
            </a:pPr>
            <a:r>
              <a:rPr lang="en-GB" sz="4800" b="1" dirty="0">
                <a:solidFill>
                  <a:schemeClr val="accent5">
                    <a:lumMod val="75000"/>
                  </a:schemeClr>
                </a:solidFill>
              </a:rPr>
              <a:t> are         cashiers        by     risk      being</a:t>
            </a:r>
          </a:p>
          <a:p>
            <a:pPr marL="0" indent="0">
              <a:buNone/>
            </a:pPr>
            <a:r>
              <a:rPr lang="en-GB" sz="4800" b="1" dirty="0">
                <a:solidFill>
                  <a:schemeClr val="accent5">
                    <a:lumMod val="75000"/>
                  </a:schemeClr>
                </a:solidFill>
              </a:rPr>
              <a:t> </a:t>
            </a:r>
          </a:p>
          <a:p>
            <a:pPr marL="0" indent="0">
              <a:buNone/>
            </a:pPr>
            <a:r>
              <a:rPr lang="en-GB" sz="4800" b="1" dirty="0">
                <a:solidFill>
                  <a:schemeClr val="accent5">
                    <a:lumMod val="75000"/>
                  </a:schemeClr>
                </a:solidFill>
              </a:rPr>
              <a:t>         at      replaced         great            </a:t>
            </a:r>
          </a:p>
        </p:txBody>
      </p:sp>
      <p:pic>
        <p:nvPicPr>
          <p:cNvPr id="4" name="Picture 3">
            <a:extLst>
              <a:ext uri="{FF2B5EF4-FFF2-40B4-BE49-F238E27FC236}">
                <a16:creationId xmlns:a16="http://schemas.microsoft.com/office/drawing/2014/main" id="{14BD7B6E-9BCF-4106-B63B-E7947CB1FCE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51520" y="1341120"/>
            <a:ext cx="2589246" cy="1752057"/>
          </a:xfrm>
          <a:prstGeom prst="rect">
            <a:avLst/>
          </a:prstGeom>
        </p:spPr>
      </p:pic>
      <p:pic>
        <p:nvPicPr>
          <p:cNvPr id="5" name="Picture 4">
            <a:extLst>
              <a:ext uri="{FF2B5EF4-FFF2-40B4-BE49-F238E27FC236}">
                <a16:creationId xmlns:a16="http://schemas.microsoft.com/office/drawing/2014/main" id="{1AB35FE1-62E5-4B2E-8038-5086A8B222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23043" y="4515919"/>
            <a:ext cx="1194787" cy="1899577"/>
          </a:xfrm>
          <a:prstGeom prst="rect">
            <a:avLst/>
          </a:prstGeom>
        </p:spPr>
      </p:pic>
    </p:spTree>
    <p:extLst>
      <p:ext uri="{BB962C8B-B14F-4D97-AF65-F5344CB8AC3E}">
        <p14:creationId xmlns:p14="http://schemas.microsoft.com/office/powerpoint/2010/main" val="2800657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F939B9-2A46-4DC9-BCC6-85648B1B1091}"/>
              </a:ext>
            </a:extLst>
          </p:cNvPr>
          <p:cNvSpPr>
            <a:spLocks noGrp="1"/>
          </p:cNvSpPr>
          <p:nvPr>
            <p:ph type="title"/>
          </p:nvPr>
        </p:nvSpPr>
        <p:spPr>
          <a:xfrm>
            <a:off x="838200" y="365125"/>
            <a:ext cx="10515600" cy="1146175"/>
          </a:xfrm>
        </p:spPr>
        <p:txBody>
          <a:bodyPr>
            <a:normAutofit fontScale="90000"/>
          </a:bodyPr>
          <a:lstStyle/>
          <a:p>
            <a:r>
              <a:rPr lang="en-GB" b="1" dirty="0"/>
              <a:t>Complete  the grammar summaries with: </a:t>
            </a:r>
            <a:br>
              <a:rPr lang="en-GB" dirty="0"/>
            </a:br>
            <a:r>
              <a:rPr lang="en-GB" b="1" i="1" dirty="0">
                <a:solidFill>
                  <a:srgbClr val="FF0000"/>
                </a:solidFill>
              </a:rPr>
              <a:t>at risk    strong       chance       -</a:t>
            </a:r>
            <a:r>
              <a:rPr lang="en-GB" b="1" i="1" dirty="0" err="1">
                <a:solidFill>
                  <a:srgbClr val="FF0000"/>
                </a:solidFill>
              </a:rPr>
              <a:t>ing</a:t>
            </a:r>
            <a:r>
              <a:rPr lang="en-GB" b="1" i="1" dirty="0">
                <a:solidFill>
                  <a:srgbClr val="FF0000"/>
                </a:solidFill>
              </a:rPr>
              <a:t>          highly     little    likelihood </a:t>
            </a:r>
            <a:endParaRPr lang="en-GB" b="1" dirty="0">
              <a:solidFill>
                <a:srgbClr val="FF0000"/>
              </a:solidFill>
            </a:endParaRPr>
          </a:p>
        </p:txBody>
      </p:sp>
      <p:sp>
        <p:nvSpPr>
          <p:cNvPr id="3" name="Content Placeholder 2">
            <a:extLst>
              <a:ext uri="{FF2B5EF4-FFF2-40B4-BE49-F238E27FC236}">
                <a16:creationId xmlns:a16="http://schemas.microsoft.com/office/drawing/2014/main" id="{8C498F3D-ADB2-4A8A-9397-572AF79D3898}"/>
              </a:ext>
            </a:extLst>
          </p:cNvPr>
          <p:cNvSpPr>
            <a:spLocks noGrp="1"/>
          </p:cNvSpPr>
          <p:nvPr>
            <p:ph idx="1"/>
          </p:nvPr>
        </p:nvSpPr>
        <p:spPr>
          <a:xfrm>
            <a:off x="838200" y="1870594"/>
            <a:ext cx="10515600" cy="5133975"/>
          </a:xfrm>
        </p:spPr>
        <p:txBody>
          <a:bodyPr>
            <a:normAutofit/>
          </a:bodyPr>
          <a:lstStyle/>
          <a:p>
            <a:pPr marL="514350" indent="-514350">
              <a:buAutoNum type="arabicParenR"/>
            </a:pPr>
            <a:r>
              <a:rPr lang="en-GB" sz="3200" b="1" dirty="0"/>
              <a:t>There is a ___________ likelihood that ……………………………</a:t>
            </a:r>
          </a:p>
          <a:p>
            <a:pPr marL="514350" indent="-514350">
              <a:buAutoNum type="arabicParenR"/>
            </a:pPr>
            <a:r>
              <a:rPr lang="en-GB" sz="3200" b="1" dirty="0"/>
              <a:t>There is very little ____________ that……………………………</a:t>
            </a:r>
          </a:p>
          <a:p>
            <a:pPr marL="514350" indent="-514350">
              <a:buAutoNum type="arabicParenR"/>
            </a:pPr>
            <a:r>
              <a:rPr lang="en-GB" sz="3200" b="1" dirty="0"/>
              <a:t>It is ___________(un)likely that …………………………………….</a:t>
            </a:r>
          </a:p>
          <a:p>
            <a:pPr marL="514350" indent="-514350">
              <a:buAutoNum type="arabicParenR"/>
            </a:pPr>
            <a:endParaRPr lang="en-GB" sz="3200" b="1" dirty="0"/>
          </a:p>
          <a:p>
            <a:pPr marL="514350" indent="-514350">
              <a:buAutoNum type="arabicParenR"/>
            </a:pPr>
            <a:r>
              <a:rPr lang="en-GB" sz="3200" b="1" dirty="0"/>
              <a:t>There is a good  ___________ that ……………………………………</a:t>
            </a:r>
          </a:p>
          <a:p>
            <a:pPr marL="514350" indent="-514350">
              <a:buAutoNum type="arabicParenR"/>
            </a:pPr>
            <a:r>
              <a:rPr lang="en-GB" sz="3200" b="1" dirty="0"/>
              <a:t>There is __________ chance that ………………..</a:t>
            </a:r>
          </a:p>
          <a:p>
            <a:pPr marL="514350" indent="-514350">
              <a:buAutoNum type="arabicParenR"/>
            </a:pPr>
            <a:endParaRPr lang="en-GB" sz="3200" b="1" dirty="0"/>
          </a:p>
          <a:p>
            <a:pPr marL="514350" indent="-514350">
              <a:buAutoNum type="arabicParenR"/>
            </a:pPr>
            <a:r>
              <a:rPr lang="en-GB" sz="3200" b="1" dirty="0"/>
              <a:t>Subject +  are  ___________ of  + ___________</a:t>
            </a:r>
          </a:p>
          <a:p>
            <a:pPr marL="0" indent="0">
              <a:buNone/>
            </a:pPr>
            <a:endParaRPr lang="en-GB" dirty="0"/>
          </a:p>
        </p:txBody>
      </p:sp>
    </p:spTree>
    <p:extLst>
      <p:ext uri="{BB962C8B-B14F-4D97-AF65-F5344CB8AC3E}">
        <p14:creationId xmlns:p14="http://schemas.microsoft.com/office/powerpoint/2010/main" val="759806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6104</TotalTime>
  <Words>2940</Words>
  <Application>Microsoft Office PowerPoint</Application>
  <PresentationFormat>Widescreen</PresentationFormat>
  <Paragraphs>271</Paragraphs>
  <Slides>24</Slides>
  <Notes>21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Calibri</vt:lpstr>
      <vt:lpstr>Calibri Light</vt:lpstr>
      <vt:lpstr>Century Gothic</vt:lpstr>
      <vt:lpstr>Times New Roman</vt:lpstr>
      <vt:lpstr>Office Theme</vt:lpstr>
      <vt:lpstr>The Future with Robots</vt:lpstr>
      <vt:lpstr>       This lesson:</vt:lpstr>
      <vt:lpstr>What do you think  her job is?</vt:lpstr>
      <vt:lpstr>What is your definition of a robot? Add a synonym or synonyms.</vt:lpstr>
      <vt:lpstr>Dictionary definition</vt:lpstr>
      <vt:lpstr>How likely is it that robots will replace these jobs and why/why not?</vt:lpstr>
      <vt:lpstr>                              Predictions Make 3 sentences using one of the coloured words in each sentence:</vt:lpstr>
      <vt:lpstr>Another prediction sentence. Put the words in the correct order:</vt:lpstr>
      <vt:lpstr>Complete  the grammar summaries with:  at risk    strong       chance       -ing          highly     little    likelihood </vt:lpstr>
      <vt:lpstr>What about the likelihood of these jobs being replaced by robots?</vt:lpstr>
      <vt:lpstr>Match:</vt:lpstr>
      <vt:lpstr>What do you think and why?</vt:lpstr>
      <vt:lpstr>Text 1</vt:lpstr>
      <vt:lpstr>Text 2</vt:lpstr>
      <vt:lpstr>Text 3</vt:lpstr>
      <vt:lpstr>Text 4</vt:lpstr>
      <vt:lpstr>PowerPoint Presentation</vt:lpstr>
      <vt:lpstr>PowerPoint Presentation</vt:lpstr>
      <vt:lpstr>PowerPoint Presentation</vt:lpstr>
      <vt:lpstr>PowerPoint Presentation</vt:lpstr>
      <vt:lpstr>The future of robotics and automation in 2030.</vt:lpstr>
      <vt:lpstr>PowerPoint Presentation</vt:lpstr>
      <vt:lpstr>PowerPoint Presentation</vt:lpstr>
      <vt:lpstr>Homework</vt:lpstr>
    </vt:vector>
  </TitlesOfParts>
  <Company>Greenwich Community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Equality in history</dc:title>
  <dc:creator>Linda Ruas</dc:creator>
  <cp:lastModifiedBy>owner</cp:lastModifiedBy>
  <cp:revision>251</cp:revision>
  <cp:lastPrinted>2017-12-13T12:05:11Z</cp:lastPrinted>
  <dcterms:created xsi:type="dcterms:W3CDTF">2017-07-24T14:08:12Z</dcterms:created>
  <dcterms:modified xsi:type="dcterms:W3CDTF">2018-01-06T11:02:36Z</dcterms:modified>
</cp:coreProperties>
</file>